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7"/>
  </p:notesMasterIdLst>
  <p:sldIdLst>
    <p:sldId id="257" r:id="rId5"/>
    <p:sldId id="260" r:id="rId6"/>
  </p:sldIdLst>
  <p:sldSz cx="12801600" cy="9601200" type="A3"/>
  <p:notesSz cx="9925050" cy="6792913"/>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165" autoAdjust="0"/>
  </p:normalViewPr>
  <p:slideViewPr>
    <p:cSldViewPr>
      <p:cViewPr varScale="1">
        <p:scale>
          <a:sx n="61" d="100"/>
          <a:sy n="61" d="100"/>
        </p:scale>
        <p:origin x="1373" y="4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ia Cotterill" userId="40a804eb-8218-4b45-a813-0503a636eca8" providerId="ADAL" clId="{99B4E56D-BB92-42A9-81F6-8153558872A0}"/>
    <pc:docChg chg="modSld">
      <pc:chgData name="Georgia Cotterill" userId="40a804eb-8218-4b45-a813-0503a636eca8" providerId="ADAL" clId="{99B4E56D-BB92-42A9-81F6-8153558872A0}" dt="2025-10-21T08:27:31.976" v="5" actId="20577"/>
      <pc:docMkLst>
        <pc:docMk/>
      </pc:docMkLst>
      <pc:sldChg chg="modSp mod">
        <pc:chgData name="Georgia Cotterill" userId="40a804eb-8218-4b45-a813-0503a636eca8" providerId="ADAL" clId="{99B4E56D-BB92-42A9-81F6-8153558872A0}" dt="2025-10-21T08:27:31.976" v="5" actId="20577"/>
        <pc:sldMkLst>
          <pc:docMk/>
          <pc:sldMk cId="2470334115" sldId="260"/>
        </pc:sldMkLst>
        <pc:spChg chg="mod">
          <ac:chgData name="Georgia Cotterill" userId="40a804eb-8218-4b45-a813-0503a636eca8" providerId="ADAL" clId="{99B4E56D-BB92-42A9-81F6-8153558872A0}" dt="2025-10-21T08:27:31.976" v="5" actId="20577"/>
          <ac:spMkLst>
            <pc:docMk/>
            <pc:sldMk cId="2470334115" sldId="260"/>
            <ac:spMk id="38" creationId="{663C380F-7900-4C75-940C-A9B900535D6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0538" cy="3413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621338" y="0"/>
            <a:ext cx="4302125" cy="341313"/>
          </a:xfrm>
          <a:prstGeom prst="rect">
            <a:avLst/>
          </a:prstGeom>
        </p:spPr>
        <p:txBody>
          <a:bodyPr vert="horz" lIns="91440" tIns="45720" rIns="91440" bIns="45720" rtlCol="0"/>
          <a:lstStyle>
            <a:lvl1pPr algn="r">
              <a:defRPr sz="1200"/>
            </a:lvl1pPr>
          </a:lstStyle>
          <a:p>
            <a:fld id="{8A690FF5-5809-4BB4-9217-7B774FD54488}" type="datetimeFigureOut">
              <a:rPr lang="en-GB" smtClean="0"/>
              <a:t>21/10/2025</a:t>
            </a:fld>
            <a:endParaRPr lang="en-GB"/>
          </a:p>
        </p:txBody>
      </p:sp>
      <p:sp>
        <p:nvSpPr>
          <p:cNvPr id="4" name="Slide Image Placeholder 3"/>
          <p:cNvSpPr>
            <a:spLocks noGrp="1" noRot="1" noChangeAspect="1"/>
          </p:cNvSpPr>
          <p:nvPr>
            <p:ph type="sldImg" idx="2"/>
          </p:nvPr>
        </p:nvSpPr>
        <p:spPr>
          <a:xfrm>
            <a:off x="3433763" y="849313"/>
            <a:ext cx="3057525" cy="22923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92188" y="3268663"/>
            <a:ext cx="7940675" cy="26749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6451600"/>
            <a:ext cx="4300538" cy="341313"/>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621338" y="6451600"/>
            <a:ext cx="4302125" cy="341313"/>
          </a:xfrm>
          <a:prstGeom prst="rect">
            <a:avLst/>
          </a:prstGeom>
        </p:spPr>
        <p:txBody>
          <a:bodyPr vert="horz" lIns="91440" tIns="45720" rIns="91440" bIns="45720" rtlCol="0" anchor="b"/>
          <a:lstStyle>
            <a:lvl1pPr algn="r">
              <a:defRPr sz="1200"/>
            </a:lvl1pPr>
          </a:lstStyle>
          <a:p>
            <a:fld id="{64E99687-6D8E-413A-9D09-D1C009F849AA}" type="slidenum">
              <a:rPr lang="en-GB" smtClean="0"/>
              <a:t>‹#›</a:t>
            </a:fld>
            <a:endParaRPr lang="en-GB"/>
          </a:p>
        </p:txBody>
      </p:sp>
    </p:spTree>
    <p:extLst>
      <p:ext uri="{BB962C8B-B14F-4D97-AF65-F5344CB8AC3E}">
        <p14:creationId xmlns:p14="http://schemas.microsoft.com/office/powerpoint/2010/main" val="451781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60120" y="2976372"/>
            <a:ext cx="10881360" cy="2016251"/>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920240" y="5376672"/>
            <a:ext cx="8961120" cy="24003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044E71"/>
                </a:solidFill>
                <a:latin typeface="Cambria"/>
                <a:cs typeface="Cambria"/>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044E71"/>
                </a:solidFill>
                <a:latin typeface="Cambria"/>
                <a:cs typeface="Cambria"/>
              </a:defRPr>
            </a:lvl1pPr>
          </a:lstStyle>
          <a:p>
            <a:endParaRPr/>
          </a:p>
        </p:txBody>
      </p:sp>
      <p:sp>
        <p:nvSpPr>
          <p:cNvPr id="3" name="Holder 3"/>
          <p:cNvSpPr>
            <a:spLocks noGrp="1"/>
          </p:cNvSpPr>
          <p:nvPr>
            <p:ph sz="half" idx="2"/>
          </p:nvPr>
        </p:nvSpPr>
        <p:spPr>
          <a:xfrm>
            <a:off x="640080" y="2208276"/>
            <a:ext cx="5568696" cy="6336792"/>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592824" y="2208276"/>
            <a:ext cx="5568696" cy="6336792"/>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10/21/2025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044E71"/>
                </a:solidFill>
                <a:latin typeface="Cambria"/>
                <a:cs typeface="Cambri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10/21/2025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10/21/2025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12801600" cy="9601200"/>
          </a:xfrm>
          <a:prstGeom prst="rect">
            <a:avLst/>
          </a:prstGeom>
        </p:spPr>
      </p:pic>
      <p:sp>
        <p:nvSpPr>
          <p:cNvPr id="2" name="Holder 2"/>
          <p:cNvSpPr>
            <a:spLocks noGrp="1"/>
          </p:cNvSpPr>
          <p:nvPr>
            <p:ph type="title"/>
          </p:nvPr>
        </p:nvSpPr>
        <p:spPr>
          <a:xfrm>
            <a:off x="284784" y="148589"/>
            <a:ext cx="9098280" cy="513715"/>
          </a:xfrm>
          <a:prstGeom prst="rect">
            <a:avLst/>
          </a:prstGeom>
        </p:spPr>
        <p:txBody>
          <a:bodyPr wrap="square" lIns="0" tIns="0" rIns="0" bIns="0">
            <a:spAutoFit/>
          </a:bodyPr>
          <a:lstStyle>
            <a:lvl1pPr>
              <a:defRPr sz="3200" b="1" i="0">
                <a:solidFill>
                  <a:srgbClr val="044E71"/>
                </a:solidFill>
                <a:latin typeface="Cambria"/>
                <a:cs typeface="Cambria"/>
              </a:defRPr>
            </a:lvl1pPr>
          </a:lstStyle>
          <a:p>
            <a:endParaRPr/>
          </a:p>
        </p:txBody>
      </p:sp>
      <p:sp>
        <p:nvSpPr>
          <p:cNvPr id="3" name="Holder 3"/>
          <p:cNvSpPr>
            <a:spLocks noGrp="1"/>
          </p:cNvSpPr>
          <p:nvPr>
            <p:ph type="body" idx="1"/>
          </p:nvPr>
        </p:nvSpPr>
        <p:spPr>
          <a:xfrm>
            <a:off x="640080" y="2208276"/>
            <a:ext cx="11521440" cy="633679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352544" y="8929116"/>
            <a:ext cx="4096512" cy="48006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40080" y="8929116"/>
            <a:ext cx="2944368" cy="48006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10/21/2025</a:t>
            </a:fld>
            <a:endParaRPr lang="en-US"/>
          </a:p>
        </p:txBody>
      </p:sp>
      <p:sp>
        <p:nvSpPr>
          <p:cNvPr id="6" name="Holder 6"/>
          <p:cNvSpPr>
            <a:spLocks noGrp="1"/>
          </p:cNvSpPr>
          <p:nvPr>
            <p:ph type="sldNum" sz="quarter" idx="7"/>
          </p:nvPr>
        </p:nvSpPr>
        <p:spPr>
          <a:xfrm>
            <a:off x="9217152" y="8929116"/>
            <a:ext cx="2944368" cy="48006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9836" y="130556"/>
            <a:ext cx="9938385" cy="505267"/>
          </a:xfrm>
          <a:prstGeom prst="rect">
            <a:avLst/>
          </a:prstGeom>
        </p:spPr>
        <p:txBody>
          <a:bodyPr vert="horz" wrap="square" lIns="0" tIns="12700" rIns="0" bIns="0" rtlCol="0">
            <a:spAutoFit/>
          </a:bodyPr>
          <a:lstStyle/>
          <a:p>
            <a:pPr marL="12700">
              <a:lnSpc>
                <a:spcPct val="100000"/>
              </a:lnSpc>
              <a:spcBef>
                <a:spcPts val="100"/>
              </a:spcBef>
            </a:pPr>
            <a:r>
              <a:rPr dirty="0"/>
              <a:t>Curriculum</a:t>
            </a:r>
            <a:r>
              <a:rPr spc="254" dirty="0"/>
              <a:t> </a:t>
            </a:r>
            <a:r>
              <a:rPr spc="110" dirty="0"/>
              <a:t>Sequence</a:t>
            </a:r>
            <a:r>
              <a:rPr lang="en-GB" spc="110" dirty="0"/>
              <a:t> </a:t>
            </a:r>
            <a:r>
              <a:rPr lang="en-GB" spc="55" dirty="0"/>
              <a:t>Autumn 1</a:t>
            </a:r>
            <a:r>
              <a:rPr spc="275" dirty="0"/>
              <a:t> </a:t>
            </a:r>
            <a:r>
              <a:rPr spc="95" dirty="0"/>
              <a:t>-</a:t>
            </a:r>
            <a:r>
              <a:rPr spc="270" dirty="0"/>
              <a:t> </a:t>
            </a:r>
            <a:r>
              <a:rPr spc="60" dirty="0"/>
              <a:t>Year</a:t>
            </a:r>
            <a:r>
              <a:rPr spc="270" dirty="0"/>
              <a:t> </a:t>
            </a:r>
            <a:r>
              <a:rPr lang="en-GB" spc="270" dirty="0"/>
              <a:t>5 and 6</a:t>
            </a:r>
            <a:endParaRPr dirty="0"/>
          </a:p>
        </p:txBody>
      </p:sp>
      <p:sp>
        <p:nvSpPr>
          <p:cNvPr id="19" name="object 19"/>
          <p:cNvSpPr txBox="1"/>
          <p:nvPr/>
        </p:nvSpPr>
        <p:spPr>
          <a:xfrm>
            <a:off x="9510063" y="1065730"/>
            <a:ext cx="3224433" cy="813043"/>
          </a:xfrm>
          <a:prstGeom prst="rect">
            <a:avLst/>
          </a:prstGeom>
          <a:solidFill>
            <a:srgbClr val="044E71"/>
          </a:solidFill>
          <a:ln w="12700">
            <a:solidFill>
              <a:srgbClr val="2E528F"/>
            </a:solidFill>
          </a:ln>
        </p:spPr>
        <p:txBody>
          <a:bodyPr vert="horz" wrap="square" lIns="0" tIns="53340" rIns="0" bIns="0" rtlCol="0">
            <a:spAutoFit/>
          </a:bodyPr>
          <a:lstStyle/>
          <a:p>
            <a:pPr marL="635" algn="ctr">
              <a:lnSpc>
                <a:spcPct val="100000"/>
              </a:lnSpc>
              <a:spcBef>
                <a:spcPts val="420"/>
              </a:spcBef>
            </a:pPr>
            <a:r>
              <a:rPr sz="1600" b="1" u="sng" spc="35" dirty="0">
                <a:solidFill>
                  <a:srgbClr val="FFFFFF"/>
                </a:solidFill>
                <a:latin typeface="+mj-lt"/>
                <a:ea typeface="Cambria" panose="02040503050406030204" pitchFamily="18" charset="0"/>
                <a:cs typeface="Cambria"/>
              </a:rPr>
              <a:t>PSHE</a:t>
            </a:r>
            <a:endParaRPr lang="en-GB" sz="1600" b="1" u="sng" spc="35" dirty="0">
              <a:solidFill>
                <a:srgbClr val="FFFFFF"/>
              </a:solidFill>
              <a:latin typeface="+mj-lt"/>
              <a:ea typeface="Cambria" panose="02040503050406030204" pitchFamily="18" charset="0"/>
              <a:cs typeface="Cambria"/>
            </a:endParaRPr>
          </a:p>
          <a:p>
            <a:pPr marL="635" algn="ctr">
              <a:lnSpc>
                <a:spcPct val="100000"/>
              </a:lnSpc>
              <a:spcBef>
                <a:spcPts val="420"/>
              </a:spcBef>
            </a:pPr>
            <a:r>
              <a:rPr lang="en-GB" sz="1600" spc="35" dirty="0">
                <a:solidFill>
                  <a:srgbClr val="FFFFFF"/>
                </a:solidFill>
                <a:latin typeface="+mj-lt"/>
                <a:ea typeface="Cambria" panose="02040503050406030204" pitchFamily="18" charset="0"/>
                <a:cs typeface="Cambria"/>
              </a:rPr>
              <a:t>Being me in my world</a:t>
            </a:r>
          </a:p>
          <a:p>
            <a:pPr algn="ctr">
              <a:lnSpc>
                <a:spcPct val="100000"/>
              </a:lnSpc>
            </a:pPr>
            <a:endParaRPr sz="1400" dirty="0">
              <a:latin typeface="+mj-lt"/>
              <a:cs typeface="Century"/>
            </a:endParaRPr>
          </a:p>
        </p:txBody>
      </p:sp>
      <p:grpSp>
        <p:nvGrpSpPr>
          <p:cNvPr id="46" name="object 46"/>
          <p:cNvGrpSpPr/>
          <p:nvPr/>
        </p:nvGrpSpPr>
        <p:grpSpPr>
          <a:xfrm>
            <a:off x="9497023" y="1713614"/>
            <a:ext cx="3224433" cy="770114"/>
            <a:chOff x="9777730" y="1764538"/>
            <a:chExt cx="2955925" cy="645160"/>
          </a:xfrm>
        </p:grpSpPr>
        <p:sp>
          <p:nvSpPr>
            <p:cNvPr id="47" name="object 47"/>
            <p:cNvSpPr/>
            <p:nvPr/>
          </p:nvSpPr>
          <p:spPr>
            <a:xfrm>
              <a:off x="9784080" y="1770888"/>
              <a:ext cx="2943225" cy="632460"/>
            </a:xfrm>
            <a:custGeom>
              <a:avLst/>
              <a:gdLst/>
              <a:ahLst/>
              <a:cxnLst/>
              <a:rect l="l" t="t" r="r" b="b"/>
              <a:pathLst>
                <a:path w="2943225" h="632460">
                  <a:moveTo>
                    <a:pt x="2942844" y="0"/>
                  </a:moveTo>
                  <a:lnTo>
                    <a:pt x="0" y="0"/>
                  </a:lnTo>
                  <a:lnTo>
                    <a:pt x="0" y="632459"/>
                  </a:lnTo>
                  <a:lnTo>
                    <a:pt x="2942844" y="632459"/>
                  </a:lnTo>
                  <a:lnTo>
                    <a:pt x="2942844" y="0"/>
                  </a:lnTo>
                  <a:close/>
                </a:path>
              </a:pathLst>
            </a:custGeom>
            <a:solidFill>
              <a:srgbClr val="8FAADC"/>
            </a:solidFill>
          </p:spPr>
          <p:txBody>
            <a:bodyPr wrap="square" lIns="0" tIns="0" rIns="0" bIns="0" rtlCol="0"/>
            <a:lstStyle/>
            <a:p>
              <a:endParaRPr>
                <a:latin typeface="+mj-lt"/>
              </a:endParaRPr>
            </a:p>
          </p:txBody>
        </p:sp>
        <p:sp>
          <p:nvSpPr>
            <p:cNvPr id="48" name="object 48"/>
            <p:cNvSpPr/>
            <p:nvPr/>
          </p:nvSpPr>
          <p:spPr>
            <a:xfrm>
              <a:off x="9784080" y="1770888"/>
              <a:ext cx="2943225" cy="632460"/>
            </a:xfrm>
            <a:custGeom>
              <a:avLst/>
              <a:gdLst/>
              <a:ahLst/>
              <a:cxnLst/>
              <a:rect l="l" t="t" r="r" b="b"/>
              <a:pathLst>
                <a:path w="2943225" h="632460">
                  <a:moveTo>
                    <a:pt x="0" y="632459"/>
                  </a:moveTo>
                  <a:lnTo>
                    <a:pt x="2942844" y="632459"/>
                  </a:lnTo>
                  <a:lnTo>
                    <a:pt x="2942844" y="0"/>
                  </a:lnTo>
                  <a:lnTo>
                    <a:pt x="0" y="0"/>
                  </a:lnTo>
                  <a:lnTo>
                    <a:pt x="0" y="632459"/>
                  </a:lnTo>
                  <a:close/>
                </a:path>
              </a:pathLst>
            </a:custGeom>
            <a:ln w="12700">
              <a:solidFill>
                <a:srgbClr val="2E528F"/>
              </a:solidFill>
            </a:ln>
          </p:spPr>
          <p:txBody>
            <a:bodyPr wrap="square" lIns="0" tIns="0" rIns="0" bIns="0" rtlCol="0"/>
            <a:lstStyle/>
            <a:p>
              <a:endParaRPr>
                <a:latin typeface="+mj-lt"/>
              </a:endParaRPr>
            </a:p>
          </p:txBody>
        </p:sp>
      </p:grpSp>
      <p:graphicFrame>
        <p:nvGraphicFramePr>
          <p:cNvPr id="71" name="object 71"/>
          <p:cNvGraphicFramePr>
            <a:graphicFrameLocks noGrp="1"/>
          </p:cNvGraphicFramePr>
          <p:nvPr>
            <p:extLst>
              <p:ext uri="{D42A27DB-BD31-4B8C-83A1-F6EECF244321}">
                <p14:modId xmlns:p14="http://schemas.microsoft.com/office/powerpoint/2010/main" val="1528988377"/>
              </p:ext>
            </p:extLst>
          </p:nvPr>
        </p:nvGraphicFramePr>
        <p:xfrm>
          <a:off x="9512430" y="2572118"/>
          <a:ext cx="3202099" cy="2874996"/>
        </p:xfrm>
        <a:graphic>
          <a:graphicData uri="http://schemas.openxmlformats.org/drawingml/2006/table">
            <a:tbl>
              <a:tblPr firstRow="1" bandRow="1">
                <a:tableStyleId>{2D5ABB26-0587-4C30-8999-92F81FD0307C}</a:tableStyleId>
              </a:tblPr>
              <a:tblGrid>
                <a:gridCol w="3202099">
                  <a:extLst>
                    <a:ext uri="{9D8B030D-6E8A-4147-A177-3AD203B41FA5}">
                      <a16:colId xmlns:a16="http://schemas.microsoft.com/office/drawing/2014/main" val="20000"/>
                    </a:ext>
                  </a:extLst>
                </a:gridCol>
              </a:tblGrid>
              <a:tr h="1871051">
                <a:tc>
                  <a:txBody>
                    <a:bodyPr/>
                    <a:lstStyle/>
                    <a:p>
                      <a:pPr marL="144780" marR="235585" lvl="0" indent="0" defTabSz="914400" eaLnBrk="1" fontAlgn="auto" latinLnBrk="0" hangingPunct="1">
                        <a:lnSpc>
                          <a:spcPct val="100000"/>
                        </a:lnSpc>
                        <a:spcBef>
                          <a:spcPts val="1050"/>
                        </a:spcBef>
                        <a:spcAft>
                          <a:spcPts val="0"/>
                        </a:spcAft>
                        <a:buClrTx/>
                        <a:buSzTx/>
                        <a:buFontTx/>
                        <a:buNone/>
                        <a:tabLst/>
                        <a:defRPr/>
                      </a:pPr>
                      <a:r>
                        <a:rPr kumimoji="0" lang="en-GB" sz="1400" b="0" i="0" u="none" strike="noStrike" kern="0" cap="none" spc="0" normalizeH="0" baseline="0" noProof="0" dirty="0">
                          <a:ln>
                            <a:noFill/>
                          </a:ln>
                          <a:solidFill>
                            <a:schemeClr val="tx1"/>
                          </a:solidFill>
                          <a:effectLst/>
                          <a:uLnTx/>
                          <a:uFillTx/>
                          <a:latin typeface="+mn-lt"/>
                          <a:cs typeface="Calibri"/>
                        </a:rPr>
                        <a:t>In</a:t>
                      </a:r>
                      <a:r>
                        <a:rPr kumimoji="0" lang="en-GB" sz="1400" b="0" i="0" u="none" strike="noStrike" kern="0" cap="none" spc="-15"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this Puzzle</a:t>
                      </a:r>
                      <a:r>
                        <a:rPr kumimoji="0" lang="en-GB" sz="1400" b="0" i="0" u="none" strike="noStrike" kern="0" cap="none" spc="-25"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the class</a:t>
                      </a:r>
                      <a:r>
                        <a:rPr kumimoji="0" lang="en-GB" sz="1400" b="0" i="0" u="none" strike="noStrike" kern="0" cap="none" spc="-15"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work</a:t>
                      </a:r>
                      <a:r>
                        <a:rPr kumimoji="0" lang="en-GB" sz="1400" b="0" i="0" u="none" strike="noStrike" kern="0" cap="none" spc="-35"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together</a:t>
                      </a:r>
                      <a:r>
                        <a:rPr kumimoji="0" lang="en-GB" sz="1400" b="0" i="0" u="none" strike="noStrike" kern="0" cap="none" spc="15"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to</a:t>
                      </a:r>
                      <a:r>
                        <a:rPr kumimoji="0" lang="en-GB" sz="1400" b="0" i="0" u="none" strike="noStrike" kern="0" cap="none" spc="-15"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make</a:t>
                      </a:r>
                      <a:r>
                        <a:rPr kumimoji="0" lang="en-GB" sz="1400" b="0" i="0" u="none" strike="noStrike" kern="0" cap="none" spc="-10"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a</a:t>
                      </a:r>
                      <a:r>
                        <a:rPr kumimoji="0" lang="en-GB" sz="1400" b="0" i="0" u="none" strike="noStrike" kern="0" cap="none" spc="-15" normalizeH="0" baseline="0" noProof="0" dirty="0">
                          <a:ln>
                            <a:noFill/>
                          </a:ln>
                          <a:solidFill>
                            <a:schemeClr val="tx1"/>
                          </a:solidFill>
                          <a:effectLst/>
                          <a:uLnTx/>
                          <a:uFillTx/>
                          <a:latin typeface="+mn-lt"/>
                          <a:cs typeface="Calibri"/>
                        </a:rPr>
                        <a:t> </a:t>
                      </a:r>
                      <a:r>
                        <a:rPr kumimoji="0" lang="en-GB" sz="1400" b="0" i="0" u="none" strike="noStrike" kern="0" cap="none" spc="-20" normalizeH="0" baseline="0" noProof="0" dirty="0">
                          <a:ln>
                            <a:noFill/>
                          </a:ln>
                          <a:solidFill>
                            <a:schemeClr val="tx1"/>
                          </a:solidFill>
                          <a:effectLst/>
                          <a:uLnTx/>
                          <a:uFillTx/>
                          <a:latin typeface="+mn-lt"/>
                          <a:cs typeface="Calibri"/>
                        </a:rPr>
                        <a:t>class</a:t>
                      </a:r>
                      <a:r>
                        <a:rPr kumimoji="0" lang="en-GB" sz="1400" b="0" i="0" u="none" strike="noStrike" kern="0" cap="none" spc="0" normalizeH="0" baseline="0" noProof="0" dirty="0">
                          <a:ln>
                            <a:noFill/>
                          </a:ln>
                          <a:solidFill>
                            <a:schemeClr val="tx1"/>
                          </a:solidFill>
                          <a:effectLst/>
                          <a:uLnTx/>
                          <a:uFillTx/>
                          <a:latin typeface="+mn-lt"/>
                          <a:cs typeface="Calibri"/>
                        </a:rPr>
                        <a:t> charter.</a:t>
                      </a:r>
                      <a:r>
                        <a:rPr kumimoji="0" lang="en-GB" sz="1400" b="0" i="0" u="none" strike="noStrike" kern="0" cap="none" spc="-30"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They</a:t>
                      </a:r>
                      <a:r>
                        <a:rPr kumimoji="0" lang="en-GB" sz="1400" b="0" i="0" u="none" strike="noStrike" kern="0" cap="none" spc="-5"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consider why</a:t>
                      </a:r>
                      <a:r>
                        <a:rPr kumimoji="0" lang="en-GB" sz="1400" b="0" i="0" u="none" strike="noStrike" kern="0" cap="none" spc="-15"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rules</a:t>
                      </a:r>
                      <a:r>
                        <a:rPr kumimoji="0" lang="en-GB" sz="1400" b="0" i="0" u="none" strike="noStrike" kern="0" cap="none" spc="-10"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are</a:t>
                      </a:r>
                      <a:r>
                        <a:rPr kumimoji="0" lang="en-GB" sz="1400" b="0" i="0" u="none" strike="noStrike" kern="0" cap="none" spc="-20"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needed</a:t>
                      </a:r>
                      <a:r>
                        <a:rPr kumimoji="0" lang="en-GB" sz="1400" b="0" i="0" u="none" strike="noStrike" kern="0" cap="none" spc="15"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and</a:t>
                      </a:r>
                      <a:r>
                        <a:rPr kumimoji="0" lang="en-GB" sz="1400" b="0" i="0" u="none" strike="noStrike" kern="0" cap="none" spc="-15" normalizeH="0" baseline="0" noProof="0" dirty="0">
                          <a:ln>
                            <a:noFill/>
                          </a:ln>
                          <a:solidFill>
                            <a:schemeClr val="tx1"/>
                          </a:solidFill>
                          <a:effectLst/>
                          <a:uLnTx/>
                          <a:uFillTx/>
                          <a:latin typeface="+mn-lt"/>
                          <a:cs typeface="Calibri"/>
                        </a:rPr>
                        <a:t> </a:t>
                      </a:r>
                      <a:r>
                        <a:rPr kumimoji="0" lang="en-GB" sz="1400" b="0" i="0" u="none" strike="noStrike" kern="0" cap="none" spc="-25" normalizeH="0" baseline="0" noProof="0" dirty="0">
                          <a:ln>
                            <a:noFill/>
                          </a:ln>
                          <a:solidFill>
                            <a:schemeClr val="tx1"/>
                          </a:solidFill>
                          <a:effectLst/>
                          <a:uLnTx/>
                          <a:uFillTx/>
                          <a:latin typeface="+mn-lt"/>
                          <a:cs typeface="Calibri"/>
                        </a:rPr>
                        <a:t>how</a:t>
                      </a:r>
                      <a:r>
                        <a:rPr kumimoji="0" lang="en-GB" sz="1400" b="0" i="0" u="none" strike="noStrike" kern="0" cap="none" spc="0" normalizeH="0" baseline="0" noProof="0" dirty="0">
                          <a:ln>
                            <a:noFill/>
                          </a:ln>
                          <a:solidFill>
                            <a:schemeClr val="tx1"/>
                          </a:solidFill>
                          <a:effectLst/>
                          <a:uLnTx/>
                          <a:uFillTx/>
                          <a:latin typeface="+mn-lt"/>
                          <a:cs typeface="Calibri"/>
                        </a:rPr>
                        <a:t> they</a:t>
                      </a:r>
                      <a:r>
                        <a:rPr kumimoji="0" lang="en-GB" sz="1400" b="0" i="0" u="none" strike="noStrike" kern="0" cap="none" spc="-15"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relate</a:t>
                      </a:r>
                      <a:r>
                        <a:rPr kumimoji="0" lang="en-GB" sz="1400" b="0" i="0" u="none" strike="noStrike" kern="0" cap="none" spc="-15"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to</a:t>
                      </a:r>
                      <a:r>
                        <a:rPr kumimoji="0" lang="en-GB" sz="1400" b="0" i="0" u="none" strike="noStrike" kern="0" cap="none" spc="-30"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rights</a:t>
                      </a:r>
                      <a:r>
                        <a:rPr kumimoji="0" lang="en-GB" sz="1400" b="0" i="0" u="none" strike="noStrike" kern="0" cap="none" spc="-5"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and</a:t>
                      </a:r>
                      <a:r>
                        <a:rPr kumimoji="0" lang="en-GB" sz="1400" b="0" i="0" u="none" strike="noStrike" kern="0" cap="none" spc="-25"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responsibilities.</a:t>
                      </a:r>
                      <a:r>
                        <a:rPr kumimoji="0" lang="en-GB" sz="1400" b="0" i="0" u="none" strike="noStrike" kern="0" cap="none" spc="30"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Children</a:t>
                      </a:r>
                      <a:r>
                        <a:rPr kumimoji="0" lang="en-GB" sz="1400" b="0" i="0" u="none" strike="noStrike" kern="0" cap="none" spc="10" normalizeH="0" baseline="0" noProof="0" dirty="0">
                          <a:ln>
                            <a:noFill/>
                          </a:ln>
                          <a:solidFill>
                            <a:schemeClr val="tx1"/>
                          </a:solidFill>
                          <a:effectLst/>
                          <a:uLnTx/>
                          <a:uFillTx/>
                          <a:latin typeface="+mn-lt"/>
                          <a:cs typeface="Calibri"/>
                        </a:rPr>
                        <a:t> </a:t>
                      </a:r>
                      <a:r>
                        <a:rPr kumimoji="0" lang="en-GB" sz="1400" b="0" i="0" u="none" strike="noStrike" kern="0" cap="none" spc="-10" normalizeH="0" baseline="0" noProof="0" dirty="0">
                          <a:ln>
                            <a:noFill/>
                          </a:ln>
                          <a:solidFill>
                            <a:schemeClr val="tx1"/>
                          </a:solidFill>
                          <a:effectLst/>
                          <a:uLnTx/>
                          <a:uFillTx/>
                          <a:latin typeface="+mn-lt"/>
                          <a:cs typeface="Calibri"/>
                        </a:rPr>
                        <a:t>learn</a:t>
                      </a:r>
                      <a:r>
                        <a:rPr kumimoji="0" lang="en-GB" sz="1400" b="0" i="0" u="none" strike="noStrike" kern="0" cap="none" spc="0" normalizeH="0" baseline="0" noProof="0" dirty="0">
                          <a:ln>
                            <a:noFill/>
                          </a:ln>
                          <a:solidFill>
                            <a:schemeClr val="tx1"/>
                          </a:solidFill>
                          <a:effectLst/>
                          <a:uLnTx/>
                          <a:uFillTx/>
                          <a:latin typeface="+mn-lt"/>
                          <a:cs typeface="Calibri"/>
                        </a:rPr>
                        <a:t> how</a:t>
                      </a:r>
                      <a:r>
                        <a:rPr kumimoji="0" lang="en-GB" sz="1400" b="0" i="0" u="none" strike="noStrike" kern="0" cap="none" spc="-25"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to</a:t>
                      </a:r>
                      <a:r>
                        <a:rPr kumimoji="0" lang="en-GB" sz="1400" b="0" i="0" u="none" strike="noStrike" kern="0" cap="none" spc="-20"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set</a:t>
                      </a:r>
                      <a:r>
                        <a:rPr kumimoji="0" lang="en-GB" sz="1400" b="0" i="0" u="none" strike="noStrike" kern="0" cap="none" spc="-10"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personal</a:t>
                      </a:r>
                      <a:r>
                        <a:rPr kumimoji="0" lang="en-GB" sz="1400" b="0" i="0" u="none" strike="noStrike" kern="0" cap="none" spc="-5"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goals</a:t>
                      </a:r>
                      <a:r>
                        <a:rPr kumimoji="0" lang="en-GB" sz="1400" b="0" i="0" u="none" strike="noStrike" kern="0" cap="none" spc="-25"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and</a:t>
                      </a:r>
                      <a:r>
                        <a:rPr kumimoji="0" lang="en-GB" sz="1400" b="0" i="0" u="none" strike="noStrike" kern="0" cap="none" spc="-15"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identify</a:t>
                      </a:r>
                      <a:r>
                        <a:rPr kumimoji="0" lang="en-GB" sz="1400" b="0" i="0" u="none" strike="noStrike" kern="0" cap="none" spc="20"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positive</a:t>
                      </a:r>
                      <a:r>
                        <a:rPr kumimoji="0" lang="en-GB" sz="1400" b="0" i="0" u="none" strike="noStrike" kern="0" cap="none" spc="10" normalizeH="0" baseline="0" noProof="0" dirty="0">
                          <a:ln>
                            <a:noFill/>
                          </a:ln>
                          <a:solidFill>
                            <a:schemeClr val="tx1"/>
                          </a:solidFill>
                          <a:effectLst/>
                          <a:uLnTx/>
                          <a:uFillTx/>
                          <a:latin typeface="+mn-lt"/>
                          <a:cs typeface="Calibri"/>
                        </a:rPr>
                        <a:t> </a:t>
                      </a:r>
                      <a:r>
                        <a:rPr kumimoji="0" lang="en-GB" sz="1400" b="0" i="0" u="none" strike="noStrike" kern="0" cap="none" spc="-10" normalizeH="0" baseline="0" noProof="0" dirty="0">
                          <a:ln>
                            <a:noFill/>
                          </a:ln>
                          <a:solidFill>
                            <a:schemeClr val="tx1"/>
                          </a:solidFill>
                          <a:effectLst/>
                          <a:uLnTx/>
                          <a:uFillTx/>
                          <a:latin typeface="+mn-lt"/>
                          <a:cs typeface="Calibri"/>
                        </a:rPr>
                        <a:t>things</a:t>
                      </a:r>
                      <a:r>
                        <a:rPr kumimoji="0" lang="en-GB" sz="1400" b="0" i="0" u="none" strike="noStrike" kern="0" cap="none" spc="0" normalizeH="0" baseline="0" noProof="0" dirty="0">
                          <a:ln>
                            <a:noFill/>
                          </a:ln>
                          <a:solidFill>
                            <a:schemeClr val="tx1"/>
                          </a:solidFill>
                          <a:effectLst/>
                          <a:uLnTx/>
                          <a:uFillTx/>
                          <a:latin typeface="+mn-lt"/>
                          <a:cs typeface="Calibri"/>
                        </a:rPr>
                        <a:t> about</a:t>
                      </a:r>
                      <a:r>
                        <a:rPr kumimoji="0" lang="en-GB" sz="1400" b="0" i="0" u="none" strike="noStrike" kern="0" cap="none" spc="-25"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themselves and</a:t>
                      </a:r>
                      <a:r>
                        <a:rPr kumimoji="0" lang="en-GB" sz="1400" b="0" i="0" u="none" strike="noStrike" kern="0" cap="none" spc="-20" normalizeH="0" baseline="0" noProof="0" dirty="0">
                          <a:ln>
                            <a:noFill/>
                          </a:ln>
                          <a:solidFill>
                            <a:schemeClr val="tx1"/>
                          </a:solidFill>
                          <a:effectLst/>
                          <a:uLnTx/>
                          <a:uFillTx/>
                          <a:latin typeface="+mn-lt"/>
                          <a:cs typeface="Calibri"/>
                        </a:rPr>
                        <a:t> </a:t>
                      </a:r>
                      <a:r>
                        <a:rPr kumimoji="0" lang="en-GB" sz="1400" b="0" i="0" u="none" strike="noStrike" kern="0" cap="none" spc="0" normalizeH="0" baseline="0" noProof="0" dirty="0">
                          <a:ln>
                            <a:noFill/>
                          </a:ln>
                          <a:solidFill>
                            <a:schemeClr val="tx1"/>
                          </a:solidFill>
                          <a:effectLst/>
                          <a:uLnTx/>
                          <a:uFillTx/>
                          <a:latin typeface="+mn-lt"/>
                          <a:cs typeface="Calibri"/>
                        </a:rPr>
                        <a:t>their</a:t>
                      </a:r>
                      <a:r>
                        <a:rPr kumimoji="0" lang="en-GB" sz="1400" b="0" i="0" u="none" strike="noStrike" kern="0" cap="none" spc="-15" normalizeH="0" baseline="0" noProof="0" dirty="0">
                          <a:ln>
                            <a:noFill/>
                          </a:ln>
                          <a:solidFill>
                            <a:schemeClr val="tx1"/>
                          </a:solidFill>
                          <a:effectLst/>
                          <a:uLnTx/>
                          <a:uFillTx/>
                          <a:latin typeface="+mn-lt"/>
                          <a:cs typeface="Calibri"/>
                        </a:rPr>
                        <a:t> </a:t>
                      </a:r>
                      <a:r>
                        <a:rPr kumimoji="0" lang="en-GB" sz="1400" b="0" i="0" u="none" strike="noStrike" kern="0" cap="none" spc="-10" normalizeH="0" baseline="0" noProof="0" dirty="0">
                          <a:ln>
                            <a:noFill/>
                          </a:ln>
                          <a:solidFill>
                            <a:schemeClr val="tx1"/>
                          </a:solidFill>
                          <a:effectLst/>
                          <a:uLnTx/>
                          <a:uFillTx/>
                          <a:latin typeface="+mn-lt"/>
                          <a:cs typeface="Calibri"/>
                        </a:rPr>
                        <a:t>achievements.</a:t>
                      </a:r>
                      <a:endParaRPr kumimoji="0" lang="en-GB" sz="1400" b="0" i="0" u="none" strike="noStrike" kern="0" cap="none" spc="0" normalizeH="0" baseline="0" noProof="0" dirty="0">
                        <a:ln>
                          <a:noFill/>
                        </a:ln>
                        <a:solidFill>
                          <a:schemeClr val="tx1"/>
                        </a:solidFill>
                        <a:effectLst/>
                        <a:uLnTx/>
                        <a:uFillTx/>
                        <a:latin typeface="+mn-lt"/>
                        <a:cs typeface="Calibri"/>
                      </a:endParaRPr>
                    </a:p>
                  </a:txBody>
                  <a:tcPr marL="0" marR="0" marT="126365" marB="0">
                    <a:lnL w="12700">
                      <a:solidFill>
                        <a:srgbClr val="044E71"/>
                      </a:solidFill>
                      <a:prstDash val="solid"/>
                    </a:lnL>
                    <a:lnR w="12700">
                      <a:solidFill>
                        <a:srgbClr val="044E71"/>
                      </a:solidFill>
                      <a:prstDash val="solid"/>
                    </a:lnR>
                    <a:lnT w="12700">
                      <a:solidFill>
                        <a:srgbClr val="044E71"/>
                      </a:solidFill>
                      <a:prstDash val="solid"/>
                    </a:lnT>
                    <a:lnB w="12700">
                      <a:solidFill>
                        <a:srgbClr val="2E528F"/>
                      </a:solidFill>
                      <a:prstDash val="solid"/>
                    </a:lnB>
                    <a:solidFill>
                      <a:srgbClr val="044E71">
                        <a:alpha val="19999"/>
                      </a:srgbClr>
                    </a:solidFill>
                  </a:tcPr>
                </a:tc>
                <a:extLst>
                  <a:ext uri="{0D108BD9-81ED-4DB2-BD59-A6C34878D82A}">
                    <a16:rowId xmlns:a16="http://schemas.microsoft.com/office/drawing/2014/main" val="10002"/>
                  </a:ext>
                </a:extLst>
              </a:tr>
              <a:tr h="1003945">
                <a:tc>
                  <a:txBody>
                    <a:bodyPr/>
                    <a:lstStyle/>
                    <a:p>
                      <a:pPr marR="17145" algn="ctr">
                        <a:lnSpc>
                          <a:spcPct val="100000"/>
                        </a:lnSpc>
                        <a:spcBef>
                          <a:spcPts val="819"/>
                        </a:spcBef>
                      </a:pPr>
                      <a:r>
                        <a:rPr sz="1400" u="sng" spc="-10" dirty="0">
                          <a:solidFill>
                            <a:srgbClr val="FFFFFF"/>
                          </a:solidFill>
                          <a:latin typeface="+mj-lt"/>
                          <a:cs typeface="Century"/>
                        </a:rPr>
                        <a:t>Outcome/composite</a:t>
                      </a:r>
                      <a:endParaRPr sz="1800" u="none" dirty="0">
                        <a:latin typeface="+mj-lt"/>
                        <a:cs typeface="Century"/>
                      </a:endParaRPr>
                    </a:p>
                    <a:p>
                      <a:pPr marR="16510" algn="ctr">
                        <a:lnSpc>
                          <a:spcPct val="100000"/>
                        </a:lnSpc>
                      </a:pPr>
                      <a:r>
                        <a:rPr lang="en-GB" sz="1400" b="0" u="none" dirty="0">
                          <a:solidFill>
                            <a:srgbClr val="FFFFFF"/>
                          </a:solidFill>
                          <a:latin typeface="+mj-lt"/>
                          <a:cs typeface="Calibri Light"/>
                        </a:rPr>
                        <a:t>Create a class learning charter, that everyone agrees to follow, to display in the classroom. </a:t>
                      </a:r>
                      <a:endParaRPr sz="1400" u="none" dirty="0">
                        <a:latin typeface="+mj-lt"/>
                        <a:cs typeface="Calibri Light"/>
                      </a:endParaRPr>
                    </a:p>
                  </a:txBody>
                  <a:tcPr marL="0" marR="0" marT="104139" marB="0">
                    <a:lnL w="12700">
                      <a:solidFill>
                        <a:srgbClr val="2E528F"/>
                      </a:solidFill>
                      <a:prstDash val="solid"/>
                    </a:lnL>
                    <a:lnR w="12700">
                      <a:solidFill>
                        <a:srgbClr val="2E528F"/>
                      </a:solidFill>
                      <a:prstDash val="solid"/>
                    </a:lnR>
                    <a:lnT w="12700">
                      <a:solidFill>
                        <a:srgbClr val="2E528F"/>
                      </a:solidFill>
                      <a:prstDash val="solid"/>
                    </a:lnT>
                    <a:lnB w="12700">
                      <a:solidFill>
                        <a:srgbClr val="2E528F"/>
                      </a:solidFill>
                      <a:prstDash val="solid"/>
                    </a:lnB>
                    <a:solidFill>
                      <a:srgbClr val="044E71"/>
                    </a:solidFill>
                  </a:tcPr>
                </a:tc>
                <a:extLst>
                  <a:ext uri="{0D108BD9-81ED-4DB2-BD59-A6C34878D82A}">
                    <a16:rowId xmlns:a16="http://schemas.microsoft.com/office/drawing/2014/main" val="10003"/>
                  </a:ext>
                </a:extLst>
              </a:tr>
            </a:tbl>
          </a:graphicData>
        </a:graphic>
      </p:graphicFrame>
      <p:pic>
        <p:nvPicPr>
          <p:cNvPr id="72" name="object 72"/>
          <p:cNvPicPr/>
          <p:nvPr/>
        </p:nvPicPr>
        <p:blipFill>
          <a:blip r:embed="rId2" cstate="print"/>
          <a:stretch>
            <a:fillRect/>
          </a:stretch>
        </p:blipFill>
        <p:spPr>
          <a:xfrm>
            <a:off x="10540466" y="1743298"/>
            <a:ext cx="1163625" cy="647515"/>
          </a:xfrm>
          <a:prstGeom prst="rect">
            <a:avLst/>
          </a:prstGeom>
        </p:spPr>
      </p:pic>
      <p:sp>
        <p:nvSpPr>
          <p:cNvPr id="77" name="object 77"/>
          <p:cNvSpPr txBox="1"/>
          <p:nvPr/>
        </p:nvSpPr>
        <p:spPr>
          <a:xfrm>
            <a:off x="9556586" y="5563677"/>
            <a:ext cx="3116291" cy="518732"/>
          </a:xfrm>
          <a:prstGeom prst="rect">
            <a:avLst/>
          </a:prstGeom>
        </p:spPr>
        <p:txBody>
          <a:bodyPr vert="horz" wrap="square" lIns="0" tIns="13335" rIns="0" bIns="0" rtlCol="0">
            <a:spAutoFit/>
          </a:bodyPr>
          <a:lstStyle/>
          <a:p>
            <a:pPr algn="ctr">
              <a:spcBef>
                <a:spcPts val="105"/>
              </a:spcBef>
            </a:pPr>
            <a:r>
              <a:rPr lang="en-GB" sz="1600" b="1" u="sng" spc="-10" dirty="0">
                <a:solidFill>
                  <a:srgbClr val="FFFFFF"/>
                </a:solidFill>
                <a:latin typeface="+mj-lt"/>
                <a:cs typeface="Cambria"/>
              </a:rPr>
              <a:t>RE</a:t>
            </a:r>
          </a:p>
          <a:p>
            <a:pPr algn="ctr">
              <a:spcBef>
                <a:spcPts val="105"/>
              </a:spcBef>
            </a:pPr>
            <a:r>
              <a:rPr kumimoji="0" lang="en-GB" sz="1600" b="1" i="0" u="none" strike="noStrike" kern="0" cap="none" spc="-10" normalizeH="0" baseline="0" noProof="0" dirty="0">
                <a:ln>
                  <a:noFill/>
                </a:ln>
                <a:solidFill>
                  <a:srgbClr val="FFFFFF"/>
                </a:solidFill>
                <a:effectLst/>
                <a:uLnTx/>
                <a:uFillTx/>
                <a:latin typeface="+mj-lt"/>
                <a:cs typeface="Cambria"/>
              </a:rPr>
              <a:t>The New Testament</a:t>
            </a:r>
            <a:endParaRPr kumimoji="0" lang="en-GB" sz="1600" i="0" u="none" strike="noStrike" kern="0" cap="none" spc="65" normalizeH="0" baseline="0" noProof="0" dirty="0">
              <a:ln>
                <a:noFill/>
              </a:ln>
              <a:solidFill>
                <a:srgbClr val="FFFFFF"/>
              </a:solidFill>
              <a:effectLst/>
              <a:uLnTx/>
              <a:uFillTx/>
              <a:latin typeface="+mj-lt"/>
              <a:cs typeface="Cambria"/>
            </a:endParaRPr>
          </a:p>
        </p:txBody>
      </p:sp>
      <p:sp>
        <p:nvSpPr>
          <p:cNvPr id="86" name="object 86"/>
          <p:cNvSpPr txBox="1"/>
          <p:nvPr/>
        </p:nvSpPr>
        <p:spPr>
          <a:xfrm>
            <a:off x="9639016" y="7451876"/>
            <a:ext cx="2975485" cy="508857"/>
          </a:xfrm>
          <a:prstGeom prst="rect">
            <a:avLst/>
          </a:prstGeom>
        </p:spPr>
        <p:txBody>
          <a:bodyPr vert="horz" wrap="square" lIns="0" tIns="12700" rIns="0" bIns="0" rtlCol="0">
            <a:spAutoFit/>
          </a:bodyPr>
          <a:lstStyle/>
          <a:p>
            <a:pPr marL="342900" lvl="0" indent="-342900">
              <a:lnSpc>
                <a:spcPct val="107000"/>
              </a:lnSpc>
              <a:spcAft>
                <a:spcPts val="0"/>
              </a:spcAft>
              <a:buFont typeface="+mj-lt"/>
              <a:buAutoNum type="arabicPeriod"/>
            </a:pPr>
            <a:endParaRPr lang="en-GB" sz="1000" b="0" i="0" dirty="0">
              <a:solidFill>
                <a:schemeClr val="bg1"/>
              </a:solidFill>
              <a:effectLst/>
              <a:highlight>
                <a:srgbClr val="FFFF00"/>
              </a:highlight>
              <a:latin typeface="+mj-lt"/>
              <a:ea typeface="Cambria" panose="02040503050406030204" pitchFamily="18" charset="0"/>
            </a:endParaRPr>
          </a:p>
          <a:p>
            <a:pPr marL="342900" lvl="0" indent="-342900">
              <a:lnSpc>
                <a:spcPct val="107000"/>
              </a:lnSpc>
              <a:spcAft>
                <a:spcPts val="0"/>
              </a:spcAft>
              <a:buFont typeface="+mj-lt"/>
              <a:buAutoNum type="arabicPeriod"/>
            </a:pPr>
            <a:endParaRPr lang="en-GB" sz="1000" dirty="0">
              <a:solidFill>
                <a:schemeClr val="bg1"/>
              </a:solidFill>
              <a:effectLst/>
              <a:highlight>
                <a:srgbClr val="FFFF00"/>
              </a:highlight>
              <a:latin typeface="+mj-lt"/>
              <a:ea typeface="Cambria" panose="02040503050406030204" pitchFamily="18" charset="0"/>
              <a:cs typeface="Times New Roman" panose="02020603050405020304" pitchFamily="18" charset="0"/>
            </a:endParaRPr>
          </a:p>
          <a:p>
            <a:pPr marL="192405" marR="0" lvl="0" indent="-180340" defTabSz="914400" eaLnBrk="1" fontAlgn="auto" latinLnBrk="0" hangingPunct="1">
              <a:lnSpc>
                <a:spcPct val="100000"/>
              </a:lnSpc>
              <a:spcBef>
                <a:spcPts val="100"/>
              </a:spcBef>
              <a:spcAft>
                <a:spcPts val="0"/>
              </a:spcAft>
              <a:buClrTx/>
              <a:buSzTx/>
              <a:buFont typeface="Wingdings"/>
              <a:buChar char=""/>
              <a:tabLst>
                <a:tab pos="192405" algn="l"/>
                <a:tab pos="193040" algn="l"/>
              </a:tabLst>
              <a:defRPr/>
            </a:pPr>
            <a:endParaRPr kumimoji="0" lang="en-GB" sz="1000" b="0" i="0" u="none" strike="noStrike" kern="0" cap="none" spc="0" normalizeH="0" baseline="0" noProof="0" dirty="0">
              <a:ln>
                <a:noFill/>
              </a:ln>
              <a:solidFill>
                <a:schemeClr val="bg1"/>
              </a:solidFill>
              <a:effectLst/>
              <a:highlight>
                <a:srgbClr val="FFFF00"/>
              </a:highlight>
              <a:uLnTx/>
              <a:uFillTx/>
              <a:latin typeface="+mj-lt"/>
              <a:ea typeface="Cambria" panose="02040503050406030204" pitchFamily="18" charset="0"/>
              <a:cs typeface="Century"/>
            </a:endParaRPr>
          </a:p>
        </p:txBody>
      </p:sp>
      <p:grpSp>
        <p:nvGrpSpPr>
          <p:cNvPr id="78" name="object 78"/>
          <p:cNvGrpSpPr/>
          <p:nvPr/>
        </p:nvGrpSpPr>
        <p:grpSpPr>
          <a:xfrm>
            <a:off x="9498983" y="6079024"/>
            <a:ext cx="3204156" cy="3389533"/>
            <a:chOff x="93147" y="5301274"/>
            <a:chExt cx="2797632" cy="430518"/>
          </a:xfrm>
        </p:grpSpPr>
        <p:sp>
          <p:nvSpPr>
            <p:cNvPr id="79" name="object 79"/>
            <p:cNvSpPr/>
            <p:nvPr/>
          </p:nvSpPr>
          <p:spPr>
            <a:xfrm>
              <a:off x="93147" y="5309517"/>
              <a:ext cx="2786380" cy="422275"/>
            </a:xfrm>
            <a:custGeom>
              <a:avLst/>
              <a:gdLst/>
              <a:ahLst/>
              <a:cxnLst/>
              <a:rect l="l" t="t" r="r" b="b"/>
              <a:pathLst>
                <a:path w="2786380" h="422275">
                  <a:moveTo>
                    <a:pt x="2785872" y="0"/>
                  </a:moveTo>
                  <a:lnTo>
                    <a:pt x="0" y="0"/>
                  </a:lnTo>
                  <a:lnTo>
                    <a:pt x="0" y="422148"/>
                  </a:lnTo>
                  <a:lnTo>
                    <a:pt x="2785872" y="422148"/>
                  </a:lnTo>
                  <a:lnTo>
                    <a:pt x="2785872" y="0"/>
                  </a:lnTo>
                  <a:close/>
                </a:path>
              </a:pathLst>
            </a:custGeom>
            <a:solidFill>
              <a:srgbClr val="8FAADC"/>
            </a:solidFill>
          </p:spPr>
          <p:txBody>
            <a:bodyPr wrap="square" lIns="0" tIns="0" rIns="0" bIns="0" rtlCol="0"/>
            <a:lstStyle/>
            <a:p>
              <a:endParaRPr dirty="0">
                <a:latin typeface="+mj-lt"/>
              </a:endParaRPr>
            </a:p>
          </p:txBody>
        </p:sp>
        <p:sp>
          <p:nvSpPr>
            <p:cNvPr id="80" name="object 80"/>
            <p:cNvSpPr/>
            <p:nvPr/>
          </p:nvSpPr>
          <p:spPr>
            <a:xfrm>
              <a:off x="104399" y="5301274"/>
              <a:ext cx="2786380" cy="422275"/>
            </a:xfrm>
            <a:custGeom>
              <a:avLst/>
              <a:gdLst/>
              <a:ahLst/>
              <a:cxnLst/>
              <a:rect l="l" t="t" r="r" b="b"/>
              <a:pathLst>
                <a:path w="2786380" h="422275">
                  <a:moveTo>
                    <a:pt x="0" y="422148"/>
                  </a:moveTo>
                  <a:lnTo>
                    <a:pt x="2785872" y="422148"/>
                  </a:lnTo>
                  <a:lnTo>
                    <a:pt x="2785872" y="0"/>
                  </a:lnTo>
                  <a:lnTo>
                    <a:pt x="0" y="0"/>
                  </a:lnTo>
                  <a:lnTo>
                    <a:pt x="0" y="422148"/>
                  </a:lnTo>
                  <a:close/>
                </a:path>
              </a:pathLst>
            </a:custGeom>
            <a:ln w="12700">
              <a:solidFill>
                <a:srgbClr val="2E528F"/>
              </a:solidFill>
            </a:ln>
          </p:spPr>
          <p:txBody>
            <a:bodyPr wrap="square" lIns="0" tIns="0" rIns="0" bIns="0" rtlCol="0"/>
            <a:lstStyle/>
            <a:p>
              <a:endParaRPr>
                <a:latin typeface="+mj-lt"/>
              </a:endParaRPr>
            </a:p>
          </p:txBody>
        </p:sp>
      </p:grpSp>
      <p:pic>
        <p:nvPicPr>
          <p:cNvPr id="39" name="Picture 38"/>
          <p:cNvPicPr>
            <a:picLocks noChangeAspect="1"/>
          </p:cNvPicPr>
          <p:nvPr/>
        </p:nvPicPr>
        <p:blipFill>
          <a:blip r:embed="rId3"/>
          <a:stretch>
            <a:fillRect/>
          </a:stretch>
        </p:blipFill>
        <p:spPr>
          <a:xfrm>
            <a:off x="11028816" y="88440"/>
            <a:ext cx="1027546" cy="910530"/>
          </a:xfrm>
          <a:prstGeom prst="rect">
            <a:avLst/>
          </a:prstGeom>
        </p:spPr>
      </p:pic>
      <p:sp>
        <p:nvSpPr>
          <p:cNvPr id="108" name="object 18">
            <a:extLst>
              <a:ext uri="{FF2B5EF4-FFF2-40B4-BE49-F238E27FC236}">
                <a16:creationId xmlns:a16="http://schemas.microsoft.com/office/drawing/2014/main" id="{48856065-6334-5651-33F2-4F65420C3326}"/>
              </a:ext>
            </a:extLst>
          </p:cNvPr>
          <p:cNvSpPr txBox="1"/>
          <p:nvPr/>
        </p:nvSpPr>
        <p:spPr>
          <a:xfrm>
            <a:off x="6167961" y="1067219"/>
            <a:ext cx="3224433" cy="828432"/>
          </a:xfrm>
          <a:prstGeom prst="rect">
            <a:avLst/>
          </a:prstGeom>
          <a:solidFill>
            <a:srgbClr val="044E71"/>
          </a:solidFill>
          <a:ln w="12700">
            <a:solidFill>
              <a:srgbClr val="2E528F"/>
            </a:solidFill>
          </a:ln>
        </p:spPr>
        <p:txBody>
          <a:bodyPr vert="horz" wrap="square" lIns="0" tIns="93980" rIns="0" bIns="0" rtlCol="0">
            <a:spAutoFit/>
          </a:bodyPr>
          <a:lstStyle/>
          <a:p>
            <a:pPr algn="ctr">
              <a:lnSpc>
                <a:spcPct val="100000"/>
              </a:lnSpc>
              <a:spcBef>
                <a:spcPts val="740"/>
              </a:spcBef>
            </a:pPr>
            <a:r>
              <a:rPr lang="en-GB" sz="1600" b="1" u="sng" spc="-25" dirty="0">
                <a:solidFill>
                  <a:schemeClr val="bg1"/>
                </a:solidFill>
                <a:latin typeface="+mj-lt"/>
                <a:cs typeface="Cambria"/>
              </a:rPr>
              <a:t>History</a:t>
            </a:r>
            <a:endParaRPr sz="1600" u="sng" dirty="0">
              <a:solidFill>
                <a:schemeClr val="bg1"/>
              </a:solidFill>
              <a:latin typeface="+mj-lt"/>
              <a:cs typeface="Cambria"/>
            </a:endParaRPr>
          </a:p>
          <a:p>
            <a:pPr marL="56515" marR="0" lvl="0" indent="0" algn="ctr" defTabSz="914400" eaLnBrk="1" fontAlgn="auto" latinLnBrk="0" hangingPunct="1">
              <a:lnSpc>
                <a:spcPct val="100000"/>
              </a:lnSpc>
              <a:spcBef>
                <a:spcPts val="240"/>
              </a:spcBef>
              <a:spcAft>
                <a:spcPts val="0"/>
              </a:spcAft>
              <a:buClrTx/>
              <a:buSzTx/>
              <a:buFontTx/>
              <a:buNone/>
              <a:tabLst/>
              <a:defRPr/>
            </a:pPr>
            <a:r>
              <a:rPr kumimoji="0" lang="en-US" sz="1600" b="0" i="0" u="none" strike="noStrike" kern="0" cap="none" spc="0" normalizeH="0" baseline="0" noProof="0" dirty="0">
                <a:ln>
                  <a:noFill/>
                </a:ln>
                <a:solidFill>
                  <a:schemeClr val="bg1"/>
                </a:solidFill>
                <a:effectLst/>
                <a:uLnTx/>
                <a:uFillTx/>
                <a:latin typeface="+mj-lt"/>
                <a:ea typeface="+mn-ea"/>
                <a:cs typeface="+mn-cs"/>
              </a:rPr>
              <a:t>Anglo-Saxons</a:t>
            </a:r>
          </a:p>
          <a:p>
            <a:pPr algn="ctr">
              <a:lnSpc>
                <a:spcPct val="100000"/>
              </a:lnSpc>
            </a:pPr>
            <a:endParaRPr lang="en-GB" sz="1400" spc="-10" dirty="0">
              <a:solidFill>
                <a:schemeClr val="bg1"/>
              </a:solidFill>
              <a:latin typeface="+mj-lt"/>
              <a:cs typeface="Century"/>
            </a:endParaRPr>
          </a:p>
        </p:txBody>
      </p:sp>
      <p:sp>
        <p:nvSpPr>
          <p:cNvPr id="109" name="object 18">
            <a:extLst>
              <a:ext uri="{FF2B5EF4-FFF2-40B4-BE49-F238E27FC236}">
                <a16:creationId xmlns:a16="http://schemas.microsoft.com/office/drawing/2014/main" id="{13332F09-08C7-0982-73A4-C44A6D2F068E}"/>
              </a:ext>
            </a:extLst>
          </p:cNvPr>
          <p:cNvSpPr txBox="1"/>
          <p:nvPr/>
        </p:nvSpPr>
        <p:spPr>
          <a:xfrm>
            <a:off x="3018827" y="1061394"/>
            <a:ext cx="3067412" cy="892552"/>
          </a:xfrm>
          <a:prstGeom prst="rect">
            <a:avLst/>
          </a:prstGeom>
          <a:solidFill>
            <a:srgbClr val="044E71"/>
          </a:solidFill>
          <a:ln w="12700">
            <a:solidFill>
              <a:srgbClr val="2E528F"/>
            </a:solidFill>
          </a:ln>
        </p:spPr>
        <p:txBody>
          <a:bodyPr vert="horz" wrap="square" lIns="0" tIns="93980" rIns="0" bIns="0" rtlCol="0" anchor="t">
            <a:spAutoFit/>
          </a:bodyPr>
          <a:lstStyle/>
          <a:p>
            <a:pPr algn="ctr">
              <a:lnSpc>
                <a:spcPct val="100000"/>
              </a:lnSpc>
              <a:spcBef>
                <a:spcPts val="740"/>
              </a:spcBef>
            </a:pPr>
            <a:r>
              <a:rPr lang="en-GB" sz="1600" b="1" u="sng" spc="-25" dirty="0">
                <a:solidFill>
                  <a:srgbClr val="FFFFFF"/>
                </a:solidFill>
                <a:latin typeface="+mj-lt"/>
                <a:cs typeface="Cambria"/>
              </a:rPr>
              <a:t>RE</a:t>
            </a:r>
          </a:p>
          <a:p>
            <a:pPr algn="ctr">
              <a:lnSpc>
                <a:spcPct val="100000"/>
              </a:lnSpc>
              <a:spcBef>
                <a:spcPts val="740"/>
              </a:spcBef>
            </a:pPr>
            <a:r>
              <a:rPr lang="en-GB" sz="1600" spc="-25">
                <a:solidFill>
                  <a:srgbClr val="FFFFFF"/>
                </a:solidFill>
                <a:latin typeface="+mj-lt"/>
                <a:cs typeface="Cambria"/>
              </a:rPr>
              <a:t>Hinduism </a:t>
            </a:r>
            <a:endParaRPr lang="en-GB" sz="1600" b="1" u="sng" spc="-25" dirty="0">
              <a:solidFill>
                <a:srgbClr val="FFFFFF"/>
              </a:solidFill>
              <a:latin typeface="+mj-lt"/>
              <a:cs typeface="Cambria"/>
            </a:endParaRPr>
          </a:p>
          <a:p>
            <a:pPr marL="148590" marR="142240" algn="ctr">
              <a:spcBef>
                <a:spcPts val="5"/>
              </a:spcBef>
              <a:defRPr/>
            </a:pPr>
            <a:endParaRPr lang="en-GB" sz="1400" b="1" spc="-20" dirty="0">
              <a:solidFill>
                <a:srgbClr val="FFFFFF"/>
              </a:solidFill>
              <a:latin typeface="+mj-lt"/>
              <a:ea typeface="Calibri"/>
              <a:cs typeface="Cambria"/>
            </a:endParaRPr>
          </a:p>
        </p:txBody>
      </p:sp>
      <p:grpSp>
        <p:nvGrpSpPr>
          <p:cNvPr id="111" name="object 46">
            <a:extLst>
              <a:ext uri="{FF2B5EF4-FFF2-40B4-BE49-F238E27FC236}">
                <a16:creationId xmlns:a16="http://schemas.microsoft.com/office/drawing/2014/main" id="{F1DBF9A0-CCA6-B744-4ABE-235C6691C0DA}"/>
              </a:ext>
            </a:extLst>
          </p:cNvPr>
          <p:cNvGrpSpPr/>
          <p:nvPr/>
        </p:nvGrpSpPr>
        <p:grpSpPr>
          <a:xfrm>
            <a:off x="6185513" y="1969594"/>
            <a:ext cx="3224433" cy="1460108"/>
            <a:chOff x="9777730" y="1764538"/>
            <a:chExt cx="2955925" cy="645160"/>
          </a:xfrm>
        </p:grpSpPr>
        <p:sp>
          <p:nvSpPr>
            <p:cNvPr id="112" name="object 47">
              <a:extLst>
                <a:ext uri="{FF2B5EF4-FFF2-40B4-BE49-F238E27FC236}">
                  <a16:creationId xmlns:a16="http://schemas.microsoft.com/office/drawing/2014/main" id="{8953BBF6-80B3-EE7F-D4B5-BE6BC65982AD}"/>
                </a:ext>
              </a:extLst>
            </p:cNvPr>
            <p:cNvSpPr/>
            <p:nvPr/>
          </p:nvSpPr>
          <p:spPr>
            <a:xfrm>
              <a:off x="9784080" y="1770888"/>
              <a:ext cx="2943225" cy="632460"/>
            </a:xfrm>
            <a:custGeom>
              <a:avLst/>
              <a:gdLst/>
              <a:ahLst/>
              <a:cxnLst/>
              <a:rect l="l" t="t" r="r" b="b"/>
              <a:pathLst>
                <a:path w="2943225" h="632460">
                  <a:moveTo>
                    <a:pt x="2942844" y="0"/>
                  </a:moveTo>
                  <a:lnTo>
                    <a:pt x="0" y="0"/>
                  </a:lnTo>
                  <a:lnTo>
                    <a:pt x="0" y="632459"/>
                  </a:lnTo>
                  <a:lnTo>
                    <a:pt x="2942844" y="632459"/>
                  </a:lnTo>
                  <a:lnTo>
                    <a:pt x="2942844" y="0"/>
                  </a:lnTo>
                  <a:close/>
                </a:path>
              </a:pathLst>
            </a:custGeom>
            <a:solidFill>
              <a:srgbClr val="8FAADC"/>
            </a:solidFill>
          </p:spPr>
          <p:txBody>
            <a:bodyPr wrap="square" lIns="0" tIns="0" rIns="0" bIns="0" rtlCol="0"/>
            <a:lstStyle/>
            <a:p>
              <a:endParaRPr>
                <a:latin typeface="+mj-lt"/>
              </a:endParaRPr>
            </a:p>
          </p:txBody>
        </p:sp>
        <p:sp>
          <p:nvSpPr>
            <p:cNvPr id="113" name="object 48">
              <a:extLst>
                <a:ext uri="{FF2B5EF4-FFF2-40B4-BE49-F238E27FC236}">
                  <a16:creationId xmlns:a16="http://schemas.microsoft.com/office/drawing/2014/main" id="{95791BBB-BC45-C394-22BB-71EC67D9CF25}"/>
                </a:ext>
              </a:extLst>
            </p:cNvPr>
            <p:cNvSpPr/>
            <p:nvPr/>
          </p:nvSpPr>
          <p:spPr>
            <a:xfrm>
              <a:off x="9784080" y="1770888"/>
              <a:ext cx="2943225" cy="632460"/>
            </a:xfrm>
            <a:custGeom>
              <a:avLst/>
              <a:gdLst/>
              <a:ahLst/>
              <a:cxnLst/>
              <a:rect l="l" t="t" r="r" b="b"/>
              <a:pathLst>
                <a:path w="2943225" h="632460">
                  <a:moveTo>
                    <a:pt x="0" y="632459"/>
                  </a:moveTo>
                  <a:lnTo>
                    <a:pt x="2942844" y="632459"/>
                  </a:lnTo>
                  <a:lnTo>
                    <a:pt x="2942844" y="0"/>
                  </a:lnTo>
                  <a:lnTo>
                    <a:pt x="0" y="0"/>
                  </a:lnTo>
                  <a:lnTo>
                    <a:pt x="0" y="632459"/>
                  </a:lnTo>
                  <a:close/>
                </a:path>
              </a:pathLst>
            </a:custGeom>
            <a:ln w="12700">
              <a:solidFill>
                <a:srgbClr val="2E528F"/>
              </a:solidFill>
            </a:ln>
          </p:spPr>
          <p:txBody>
            <a:bodyPr wrap="square" lIns="0" tIns="0" rIns="0" bIns="0" rtlCol="0"/>
            <a:lstStyle/>
            <a:p>
              <a:endParaRPr>
                <a:latin typeface="+mj-lt"/>
              </a:endParaRPr>
            </a:p>
          </p:txBody>
        </p:sp>
      </p:grpSp>
      <p:sp>
        <p:nvSpPr>
          <p:cNvPr id="115" name="object 47">
            <a:extLst>
              <a:ext uri="{FF2B5EF4-FFF2-40B4-BE49-F238E27FC236}">
                <a16:creationId xmlns:a16="http://schemas.microsoft.com/office/drawing/2014/main" id="{04E2D61E-0F97-68FA-2545-C9670EC55AFF}"/>
              </a:ext>
            </a:extLst>
          </p:cNvPr>
          <p:cNvSpPr/>
          <p:nvPr/>
        </p:nvSpPr>
        <p:spPr>
          <a:xfrm>
            <a:off x="3035721" y="1981201"/>
            <a:ext cx="3067412" cy="1558718"/>
          </a:xfrm>
          <a:custGeom>
            <a:avLst/>
            <a:gdLst/>
            <a:ahLst/>
            <a:cxnLst/>
            <a:rect l="l" t="t" r="r" b="b"/>
            <a:pathLst>
              <a:path w="2943225" h="632460">
                <a:moveTo>
                  <a:pt x="2942844" y="0"/>
                </a:moveTo>
                <a:lnTo>
                  <a:pt x="0" y="0"/>
                </a:lnTo>
                <a:lnTo>
                  <a:pt x="0" y="632459"/>
                </a:lnTo>
                <a:lnTo>
                  <a:pt x="2942844" y="632459"/>
                </a:lnTo>
                <a:lnTo>
                  <a:pt x="2942844" y="0"/>
                </a:lnTo>
                <a:close/>
              </a:path>
            </a:pathLst>
          </a:custGeom>
          <a:solidFill>
            <a:srgbClr val="8FAADC"/>
          </a:solidFill>
          <a:ln>
            <a:solidFill>
              <a:schemeClr val="tx2"/>
            </a:solidFill>
          </a:ln>
        </p:spPr>
        <p:txBody>
          <a:bodyPr wrap="square" lIns="0" tIns="0" rIns="0" bIns="0" rtlCol="0"/>
          <a:lstStyle/>
          <a:p>
            <a:endParaRPr dirty="0">
              <a:latin typeface="+mj-lt"/>
            </a:endParaRPr>
          </a:p>
        </p:txBody>
      </p:sp>
      <p:graphicFrame>
        <p:nvGraphicFramePr>
          <p:cNvPr id="117" name="object 71">
            <a:extLst>
              <a:ext uri="{FF2B5EF4-FFF2-40B4-BE49-F238E27FC236}">
                <a16:creationId xmlns:a16="http://schemas.microsoft.com/office/drawing/2014/main" id="{04250109-06F4-DB5B-641D-2D82FEB4ACAD}"/>
              </a:ext>
            </a:extLst>
          </p:cNvPr>
          <p:cNvGraphicFramePr>
            <a:graphicFrameLocks noGrp="1"/>
          </p:cNvGraphicFramePr>
          <p:nvPr>
            <p:extLst>
              <p:ext uri="{D42A27DB-BD31-4B8C-83A1-F6EECF244321}">
                <p14:modId xmlns:p14="http://schemas.microsoft.com/office/powerpoint/2010/main" val="783326025"/>
              </p:ext>
            </p:extLst>
          </p:nvPr>
        </p:nvGraphicFramePr>
        <p:xfrm>
          <a:off x="6223727" y="3513354"/>
          <a:ext cx="3202099" cy="4487645"/>
        </p:xfrm>
        <a:graphic>
          <a:graphicData uri="http://schemas.openxmlformats.org/drawingml/2006/table">
            <a:tbl>
              <a:tblPr firstRow="1" bandRow="1">
                <a:tableStyleId>{2D5ABB26-0587-4C30-8999-92F81FD0307C}</a:tableStyleId>
              </a:tblPr>
              <a:tblGrid>
                <a:gridCol w="3202099">
                  <a:extLst>
                    <a:ext uri="{9D8B030D-6E8A-4147-A177-3AD203B41FA5}">
                      <a16:colId xmlns:a16="http://schemas.microsoft.com/office/drawing/2014/main" val="20000"/>
                    </a:ext>
                  </a:extLst>
                </a:gridCol>
              </a:tblGrid>
              <a:tr h="3633979">
                <a:tc>
                  <a:txBody>
                    <a:bodyPr/>
                    <a:lstStyle/>
                    <a:p>
                      <a:pPr marL="0" marR="0" lvl="0" indent="0" defTabSz="914400" eaLnBrk="1" fontAlgn="auto" latinLnBrk="0" hangingPunct="1">
                        <a:lnSpc>
                          <a:spcPct val="107000"/>
                        </a:lnSpc>
                        <a:spcBef>
                          <a:spcPts val="0"/>
                        </a:spcBef>
                        <a:spcAft>
                          <a:spcPts val="0"/>
                        </a:spcAft>
                        <a:buClrTx/>
                        <a:buSzTx/>
                        <a:buFont typeface="+mj-lt"/>
                        <a:buNone/>
                        <a:tabLst/>
                        <a:defRPr/>
                      </a:pPr>
                      <a:r>
                        <a:rPr lang="en-GB" sz="1400" b="1" dirty="0">
                          <a:solidFill>
                            <a:schemeClr val="tx1"/>
                          </a:solidFill>
                          <a:latin typeface="+mj-lt"/>
                          <a:cs typeface="Cambria"/>
                        </a:rPr>
                        <a:t>Sequence of lessons:</a:t>
                      </a:r>
                    </a:p>
                    <a:p>
                      <a:pPr marL="342900" marR="0" lvl="0" indent="-342900" defTabSz="914400" eaLnBrk="1" fontAlgn="auto" latinLnBrk="0" hangingPunct="1">
                        <a:lnSpc>
                          <a:spcPct val="107000"/>
                        </a:lnSpc>
                        <a:spcBef>
                          <a:spcPts val="0"/>
                        </a:spcBef>
                        <a:spcAft>
                          <a:spcPts val="0"/>
                        </a:spcAft>
                        <a:buClrTx/>
                        <a:buSzTx/>
                        <a:buFont typeface="+mj-lt"/>
                        <a:buAutoNum type="arabicPeriod"/>
                        <a:tabLst/>
                        <a:defRPr/>
                      </a:pPr>
                      <a:r>
                        <a:rPr lang="en-GB" sz="1400" b="0" dirty="0">
                          <a:solidFill>
                            <a:schemeClr val="tx1"/>
                          </a:solidFill>
                          <a:latin typeface="+mj-lt"/>
                          <a:cs typeface="Cambria"/>
                        </a:rPr>
                        <a:t>Investigate who they Anglo-Saxons were and where they came from.</a:t>
                      </a:r>
                    </a:p>
                    <a:p>
                      <a:pPr marL="342900" marR="0" lvl="0" indent="-342900" defTabSz="914400" eaLnBrk="1" fontAlgn="auto" latinLnBrk="0" hangingPunct="1">
                        <a:lnSpc>
                          <a:spcPct val="107000"/>
                        </a:lnSpc>
                        <a:spcBef>
                          <a:spcPts val="0"/>
                        </a:spcBef>
                        <a:spcAft>
                          <a:spcPts val="0"/>
                        </a:spcAft>
                        <a:buClrTx/>
                        <a:buSzTx/>
                        <a:buFont typeface="+mj-lt"/>
                        <a:buAutoNum type="arabicPeriod"/>
                        <a:tabLst/>
                        <a:defRPr/>
                      </a:pPr>
                      <a:r>
                        <a:rPr lang="en-GB" sz="1400" b="0" dirty="0">
                          <a:solidFill>
                            <a:schemeClr val="tx1"/>
                          </a:solidFill>
                          <a:latin typeface="+mj-lt"/>
                          <a:cs typeface="Cambria"/>
                        </a:rPr>
                        <a:t>Recognise why the Anglo-Saxons came to Britain. </a:t>
                      </a:r>
                    </a:p>
                    <a:p>
                      <a:pPr marL="342900" marR="0" lvl="0" indent="-342900" defTabSz="914400" eaLnBrk="1" fontAlgn="auto" latinLnBrk="0" hangingPunct="1">
                        <a:lnSpc>
                          <a:spcPct val="107000"/>
                        </a:lnSpc>
                        <a:spcBef>
                          <a:spcPts val="0"/>
                        </a:spcBef>
                        <a:spcAft>
                          <a:spcPts val="0"/>
                        </a:spcAft>
                        <a:buClrTx/>
                        <a:buSzTx/>
                        <a:buFont typeface="+mj-lt"/>
                        <a:buAutoNum type="arabicPeriod"/>
                        <a:tabLst/>
                        <a:defRPr/>
                      </a:pPr>
                      <a:r>
                        <a:rPr lang="en-GB" sz="1400" b="0" dirty="0">
                          <a:solidFill>
                            <a:schemeClr val="tx1"/>
                          </a:solidFill>
                          <a:latin typeface="+mj-lt"/>
                          <a:cs typeface="Cambria"/>
                        </a:rPr>
                        <a:t>Understand the structure of the Kingdom. </a:t>
                      </a:r>
                    </a:p>
                    <a:p>
                      <a:pPr marL="342900" marR="0" lvl="0" indent="-342900" defTabSz="914400" eaLnBrk="1" fontAlgn="auto" latinLnBrk="0" hangingPunct="1">
                        <a:lnSpc>
                          <a:spcPct val="107000"/>
                        </a:lnSpc>
                        <a:spcBef>
                          <a:spcPts val="0"/>
                        </a:spcBef>
                        <a:spcAft>
                          <a:spcPts val="0"/>
                        </a:spcAft>
                        <a:buClrTx/>
                        <a:buSzTx/>
                        <a:buFont typeface="+mj-lt"/>
                        <a:buAutoNum type="arabicPeriod"/>
                        <a:tabLst/>
                        <a:defRPr/>
                      </a:pPr>
                      <a:r>
                        <a:rPr lang="en-GB" sz="1400" b="0" dirty="0">
                          <a:solidFill>
                            <a:schemeClr val="tx1"/>
                          </a:solidFill>
                          <a:latin typeface="+mj-lt"/>
                          <a:cs typeface="Cambria"/>
                        </a:rPr>
                        <a:t>Understand the importance of Alfred the Great and Athelstan. </a:t>
                      </a:r>
                    </a:p>
                    <a:p>
                      <a:pPr marL="342900" marR="0" lvl="0" indent="-342900" defTabSz="914400" eaLnBrk="1" fontAlgn="auto" latinLnBrk="0" hangingPunct="1">
                        <a:lnSpc>
                          <a:spcPct val="107000"/>
                        </a:lnSpc>
                        <a:spcBef>
                          <a:spcPts val="0"/>
                        </a:spcBef>
                        <a:spcAft>
                          <a:spcPts val="0"/>
                        </a:spcAft>
                        <a:buClrTx/>
                        <a:buSzTx/>
                        <a:buFont typeface="+mj-lt"/>
                        <a:buAutoNum type="arabicPeriod"/>
                        <a:tabLst/>
                        <a:defRPr/>
                      </a:pPr>
                      <a:r>
                        <a:rPr lang="en-GB" sz="1400" b="0" dirty="0">
                          <a:solidFill>
                            <a:schemeClr val="tx1"/>
                          </a:solidFill>
                          <a:latin typeface="+mj-lt"/>
                          <a:cs typeface="Cambria"/>
                        </a:rPr>
                        <a:t>Identify the change in religion during Anglo-Saxon England. </a:t>
                      </a:r>
                    </a:p>
                    <a:p>
                      <a:pPr marL="342900" marR="0" lvl="0" indent="-342900" defTabSz="914400" eaLnBrk="1" fontAlgn="auto" latinLnBrk="0" hangingPunct="1">
                        <a:lnSpc>
                          <a:spcPct val="107000"/>
                        </a:lnSpc>
                        <a:spcBef>
                          <a:spcPts val="0"/>
                        </a:spcBef>
                        <a:spcAft>
                          <a:spcPts val="0"/>
                        </a:spcAft>
                        <a:buClrTx/>
                        <a:buSzTx/>
                        <a:buFont typeface="+mj-lt"/>
                        <a:buAutoNum type="arabicPeriod"/>
                        <a:tabLst/>
                        <a:defRPr/>
                      </a:pPr>
                      <a:r>
                        <a:rPr lang="en-GB" sz="1400" b="0" dirty="0">
                          <a:solidFill>
                            <a:schemeClr val="tx1"/>
                          </a:solidFill>
                          <a:latin typeface="+mj-lt"/>
                          <a:cs typeface="Cambria"/>
                        </a:rPr>
                        <a:t>Identify the role of the Norman Conquest in changing Britain’s future. </a:t>
                      </a:r>
                    </a:p>
                    <a:p>
                      <a:pPr marL="0" lvl="0" indent="0">
                        <a:lnSpc>
                          <a:spcPct val="107000"/>
                        </a:lnSpc>
                        <a:spcAft>
                          <a:spcPts val="0"/>
                        </a:spcAft>
                        <a:buFont typeface="+mj-lt"/>
                        <a:buNone/>
                      </a:pPr>
                      <a:endParaRPr lang="en-GB" sz="1400" dirty="0">
                        <a:solidFill>
                          <a:schemeClr val="tx1"/>
                        </a:solidFill>
                        <a:effectLst/>
                        <a:highlight>
                          <a:srgbClr val="FFFF00"/>
                        </a:highlight>
                        <a:latin typeface="+mj-lt"/>
                        <a:ea typeface="Calibri" panose="020F0502020204030204" pitchFamily="34" charset="0"/>
                        <a:cs typeface="Times New Roman" panose="02020603050405020304" pitchFamily="18" charset="0"/>
                      </a:endParaRPr>
                    </a:p>
                    <a:p>
                      <a:pPr marL="0" lvl="0" indent="0">
                        <a:lnSpc>
                          <a:spcPct val="107000"/>
                        </a:lnSpc>
                        <a:spcAft>
                          <a:spcPts val="0"/>
                        </a:spcAft>
                        <a:buFont typeface="+mj-lt"/>
                        <a:buNone/>
                      </a:pPr>
                      <a:endParaRPr lang="en-GB"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126365" marB="0">
                    <a:lnL w="12700">
                      <a:solidFill>
                        <a:srgbClr val="044E71"/>
                      </a:solidFill>
                      <a:prstDash val="solid"/>
                    </a:lnL>
                    <a:lnR w="12700">
                      <a:solidFill>
                        <a:srgbClr val="044E71"/>
                      </a:solidFill>
                      <a:prstDash val="solid"/>
                    </a:lnR>
                    <a:lnT w="12700">
                      <a:solidFill>
                        <a:srgbClr val="044E71"/>
                      </a:solidFill>
                      <a:prstDash val="solid"/>
                    </a:lnT>
                    <a:lnB w="12700">
                      <a:solidFill>
                        <a:srgbClr val="2E528F"/>
                      </a:solidFill>
                      <a:prstDash val="solid"/>
                    </a:lnB>
                    <a:solidFill>
                      <a:srgbClr val="044E71">
                        <a:alpha val="19999"/>
                      </a:srgbClr>
                    </a:solidFill>
                  </a:tcPr>
                </a:tc>
                <a:extLst>
                  <a:ext uri="{0D108BD9-81ED-4DB2-BD59-A6C34878D82A}">
                    <a16:rowId xmlns:a16="http://schemas.microsoft.com/office/drawing/2014/main" val="10002"/>
                  </a:ext>
                </a:extLst>
              </a:tr>
              <a:tr h="853666">
                <a:tc>
                  <a:txBody>
                    <a:bodyPr/>
                    <a:lstStyle/>
                    <a:p>
                      <a:pPr marR="17145" algn="ctr">
                        <a:lnSpc>
                          <a:spcPts val="1185"/>
                        </a:lnSpc>
                        <a:spcBef>
                          <a:spcPts val="819"/>
                        </a:spcBef>
                      </a:pPr>
                      <a:r>
                        <a:rPr sz="1400" u="sng" spc="-10" dirty="0">
                          <a:solidFill>
                            <a:srgbClr val="FFFFFF"/>
                          </a:solidFill>
                          <a:latin typeface="+mj-lt"/>
                          <a:cs typeface="Century"/>
                        </a:rPr>
                        <a:t>Outcome/</a:t>
                      </a:r>
                      <a:r>
                        <a:rPr sz="1400" u="sng" spc="-10" dirty="0" err="1">
                          <a:solidFill>
                            <a:srgbClr val="FFFFFF"/>
                          </a:solidFill>
                          <a:latin typeface="+mj-lt"/>
                          <a:cs typeface="Century"/>
                        </a:rPr>
                        <a:t>composit</a:t>
                      </a:r>
                      <a:r>
                        <a:rPr lang="en-GB" sz="1400" u="sng" spc="-10" dirty="0">
                          <a:solidFill>
                            <a:srgbClr val="FFFFFF"/>
                          </a:solidFill>
                          <a:latin typeface="+mj-lt"/>
                          <a:cs typeface="Century"/>
                        </a:rPr>
                        <a:t>e</a:t>
                      </a:r>
                    </a:p>
                    <a:p>
                      <a:pPr marR="17145" algn="ctr">
                        <a:lnSpc>
                          <a:spcPts val="1185"/>
                        </a:lnSpc>
                        <a:spcBef>
                          <a:spcPts val="819"/>
                        </a:spcBef>
                      </a:pPr>
                      <a:r>
                        <a:rPr lang="en-GB" sz="1400" u="none" spc="-10" dirty="0">
                          <a:solidFill>
                            <a:srgbClr val="FFFFFF"/>
                          </a:solidFill>
                          <a:latin typeface="+mj-lt"/>
                          <a:cs typeface="Century"/>
                        </a:rPr>
                        <a:t>Comic strip/story board </a:t>
                      </a:r>
                    </a:p>
                  </a:txBody>
                  <a:tcPr marL="0" marR="0" marT="104139" marB="0">
                    <a:lnL w="12700">
                      <a:solidFill>
                        <a:srgbClr val="2E528F"/>
                      </a:solidFill>
                      <a:prstDash val="solid"/>
                    </a:lnL>
                    <a:lnR w="12700">
                      <a:solidFill>
                        <a:srgbClr val="2E528F"/>
                      </a:solidFill>
                      <a:prstDash val="solid"/>
                    </a:lnR>
                    <a:lnT w="12700">
                      <a:solidFill>
                        <a:srgbClr val="2E528F"/>
                      </a:solidFill>
                      <a:prstDash val="solid"/>
                    </a:lnT>
                    <a:lnB w="12700">
                      <a:solidFill>
                        <a:srgbClr val="2E528F"/>
                      </a:solidFill>
                      <a:prstDash val="solid"/>
                    </a:lnB>
                    <a:solidFill>
                      <a:srgbClr val="044E71"/>
                    </a:solidFill>
                  </a:tcPr>
                </a:tc>
                <a:extLst>
                  <a:ext uri="{0D108BD9-81ED-4DB2-BD59-A6C34878D82A}">
                    <a16:rowId xmlns:a16="http://schemas.microsoft.com/office/drawing/2014/main" val="10003"/>
                  </a:ext>
                </a:extLst>
              </a:tr>
            </a:tbl>
          </a:graphicData>
        </a:graphic>
      </p:graphicFrame>
      <p:sp>
        <p:nvSpPr>
          <p:cNvPr id="118" name="object 49">
            <a:extLst>
              <a:ext uri="{FF2B5EF4-FFF2-40B4-BE49-F238E27FC236}">
                <a16:creationId xmlns:a16="http://schemas.microsoft.com/office/drawing/2014/main" id="{B514EF02-74F0-A6E9-1FA0-A9697733EF45}"/>
              </a:ext>
            </a:extLst>
          </p:cNvPr>
          <p:cNvSpPr txBox="1"/>
          <p:nvPr/>
        </p:nvSpPr>
        <p:spPr>
          <a:xfrm>
            <a:off x="3200400" y="2004904"/>
            <a:ext cx="2802312" cy="1511311"/>
          </a:xfrm>
          <a:prstGeom prst="rect">
            <a:avLst/>
          </a:prstGeom>
        </p:spPr>
        <p:txBody>
          <a:bodyPr vert="horz" wrap="square" lIns="0" tIns="3175" rIns="0" bIns="0" rtlCol="0">
            <a:spAutoFit/>
          </a:bodyPr>
          <a:lstStyle/>
          <a:p>
            <a:pPr algn="ctr">
              <a:spcBef>
                <a:spcPts val="25"/>
              </a:spcBef>
            </a:pPr>
            <a:r>
              <a:rPr lang="en-GB" sz="1400" b="1" u="sng" spc="45" dirty="0">
                <a:solidFill>
                  <a:schemeClr val="tx1"/>
                </a:solidFill>
                <a:latin typeface="+mj-lt"/>
                <a:cs typeface="Cambria"/>
              </a:rPr>
              <a:t>INTENT</a:t>
            </a:r>
            <a:endParaRPr lang="en-GB" sz="1400" b="1" u="sng" spc="45" dirty="0">
              <a:solidFill>
                <a:schemeClr val="tx1"/>
              </a:solidFill>
              <a:highlight>
                <a:srgbClr val="FFFF00"/>
              </a:highlight>
              <a:latin typeface="+mj-lt"/>
              <a:cs typeface="Cambria"/>
            </a:endParaRPr>
          </a:p>
          <a:p>
            <a:pPr marL="101600" marR="93980" lvl="0" indent="-635" algn="ctr" defTabSz="914400" eaLnBrk="1" fontAlgn="auto" latinLnBrk="0" hangingPunct="1">
              <a:spcBef>
                <a:spcPts val="35"/>
              </a:spcBef>
              <a:spcAft>
                <a:spcPts val="0"/>
              </a:spcAft>
              <a:buClrTx/>
              <a:buSzTx/>
              <a:buFontTx/>
              <a:buNone/>
              <a:tabLst/>
              <a:defRPr/>
            </a:pPr>
            <a:r>
              <a:rPr lang="en-US" sz="1400" dirty="0">
                <a:solidFill>
                  <a:schemeClr val="tx1"/>
                </a:solidFill>
                <a:latin typeface="+mj-lt"/>
                <a:ea typeface="Cambria" panose="02040503050406030204" pitchFamily="18" charset="0"/>
                <a:cs typeface="Times New Roman" panose="02020603050405020304" pitchFamily="18" charset="0"/>
              </a:rPr>
              <a:t>To explore, identify and describe the core beliefs in Hinduism, specifically relating to what they believe God is like. Children will begin to make simple links between stories, teachings and concepts. </a:t>
            </a:r>
            <a:endParaRPr kumimoji="0" lang="en-GB" sz="1400" b="0" i="0" u="none" strike="noStrike" kern="0" cap="none" spc="0" normalizeH="0" baseline="0" noProof="0" dirty="0">
              <a:ln>
                <a:noFill/>
              </a:ln>
              <a:solidFill>
                <a:schemeClr val="tx1"/>
              </a:solidFill>
              <a:effectLst/>
              <a:uLnTx/>
              <a:uFillTx/>
              <a:latin typeface="+mj-lt"/>
              <a:ea typeface="Cambria" panose="02040503050406030204" pitchFamily="18" charset="0"/>
              <a:cs typeface="Century"/>
            </a:endParaRPr>
          </a:p>
        </p:txBody>
      </p:sp>
      <p:sp>
        <p:nvSpPr>
          <p:cNvPr id="119" name="object 49">
            <a:extLst>
              <a:ext uri="{FF2B5EF4-FFF2-40B4-BE49-F238E27FC236}">
                <a16:creationId xmlns:a16="http://schemas.microsoft.com/office/drawing/2014/main" id="{6AD53F33-863E-C1AF-02C7-3B031A391745}"/>
              </a:ext>
            </a:extLst>
          </p:cNvPr>
          <p:cNvSpPr txBox="1"/>
          <p:nvPr/>
        </p:nvSpPr>
        <p:spPr>
          <a:xfrm>
            <a:off x="6193492" y="2117032"/>
            <a:ext cx="3103073" cy="1080424"/>
          </a:xfrm>
          <a:prstGeom prst="rect">
            <a:avLst/>
          </a:prstGeom>
        </p:spPr>
        <p:txBody>
          <a:bodyPr vert="horz" wrap="square" lIns="0" tIns="3175" rIns="0" bIns="0" rtlCol="0">
            <a:spAutoFit/>
          </a:bodyPr>
          <a:lstStyle/>
          <a:p>
            <a:pPr algn="ctr">
              <a:spcBef>
                <a:spcPts val="25"/>
              </a:spcBef>
            </a:pPr>
            <a:r>
              <a:rPr sz="1400" b="1" u="sng" spc="45" dirty="0">
                <a:solidFill>
                  <a:schemeClr val="tx1"/>
                </a:solidFill>
                <a:latin typeface="+mj-lt"/>
                <a:cs typeface="Cambria"/>
              </a:rPr>
              <a:t>INTENT</a:t>
            </a:r>
            <a:endParaRPr lang="en-GB" sz="1400" b="1" u="sng" spc="45" dirty="0">
              <a:solidFill>
                <a:schemeClr val="tx1"/>
              </a:solidFill>
              <a:latin typeface="+mj-lt"/>
              <a:cs typeface="Cambria"/>
            </a:endParaRPr>
          </a:p>
          <a:p>
            <a:pPr algn="ctr">
              <a:spcBef>
                <a:spcPts val="25"/>
              </a:spcBef>
            </a:pPr>
            <a:r>
              <a:rPr lang="en-GB" sz="1400" spc="45" dirty="0">
                <a:solidFill>
                  <a:schemeClr val="tx1"/>
                </a:solidFill>
                <a:latin typeface="+mj-lt"/>
                <a:cs typeface="Cambria"/>
              </a:rPr>
              <a:t>Children will ask historically valid questions to build their understanding of the Anglo-Saxons. </a:t>
            </a:r>
            <a:endParaRPr lang="en-GB" sz="1400" b="1" u="sng" spc="45" dirty="0">
              <a:solidFill>
                <a:schemeClr val="tx1"/>
              </a:solidFill>
              <a:latin typeface="+mj-lt"/>
              <a:cs typeface="Cambria"/>
            </a:endParaRPr>
          </a:p>
          <a:p>
            <a:pPr algn="ctr">
              <a:lnSpc>
                <a:spcPct val="100000"/>
              </a:lnSpc>
              <a:spcBef>
                <a:spcPts val="25"/>
              </a:spcBef>
            </a:pPr>
            <a:endParaRPr lang="en-GB" sz="1400" b="1" spc="45" dirty="0">
              <a:solidFill>
                <a:srgbClr val="FFFFFF"/>
              </a:solidFill>
              <a:highlight>
                <a:srgbClr val="FFFF00"/>
              </a:highlight>
              <a:latin typeface="+mj-lt"/>
              <a:cs typeface="Cambria"/>
            </a:endParaRPr>
          </a:p>
        </p:txBody>
      </p:sp>
      <p:graphicFrame>
        <p:nvGraphicFramePr>
          <p:cNvPr id="120" name="object 71">
            <a:extLst>
              <a:ext uri="{FF2B5EF4-FFF2-40B4-BE49-F238E27FC236}">
                <a16:creationId xmlns:a16="http://schemas.microsoft.com/office/drawing/2014/main" id="{A3EEF873-DD07-2ED9-9A54-630030C22D75}"/>
              </a:ext>
            </a:extLst>
          </p:cNvPr>
          <p:cNvGraphicFramePr>
            <a:graphicFrameLocks noGrp="1"/>
          </p:cNvGraphicFramePr>
          <p:nvPr>
            <p:extLst>
              <p:ext uri="{D42A27DB-BD31-4B8C-83A1-F6EECF244321}">
                <p14:modId xmlns:p14="http://schemas.microsoft.com/office/powerpoint/2010/main" val="1743970167"/>
              </p:ext>
            </p:extLst>
          </p:nvPr>
        </p:nvGraphicFramePr>
        <p:xfrm>
          <a:off x="3026120" y="3612559"/>
          <a:ext cx="3067412" cy="4493504"/>
        </p:xfrm>
        <a:graphic>
          <a:graphicData uri="http://schemas.openxmlformats.org/drawingml/2006/table">
            <a:tbl>
              <a:tblPr firstRow="1" bandRow="1">
                <a:tableStyleId>{2D5ABB26-0587-4C30-8999-92F81FD0307C}</a:tableStyleId>
              </a:tblPr>
              <a:tblGrid>
                <a:gridCol w="3067412">
                  <a:extLst>
                    <a:ext uri="{9D8B030D-6E8A-4147-A177-3AD203B41FA5}">
                      <a16:colId xmlns:a16="http://schemas.microsoft.com/office/drawing/2014/main" val="20000"/>
                    </a:ext>
                  </a:extLst>
                </a:gridCol>
              </a:tblGrid>
              <a:tr h="3480781">
                <a:tc>
                  <a:txBody>
                    <a:bodyPr/>
                    <a:lstStyle/>
                    <a:p>
                      <a:pPr marL="144780">
                        <a:lnSpc>
                          <a:spcPct val="100000"/>
                        </a:lnSpc>
                        <a:spcBef>
                          <a:spcPts val="0"/>
                        </a:spcBef>
                      </a:pPr>
                      <a:r>
                        <a:rPr lang="en-GB" sz="1400" b="1" dirty="0">
                          <a:solidFill>
                            <a:schemeClr val="tx1"/>
                          </a:solidFill>
                          <a:latin typeface="+mj-lt"/>
                          <a:cs typeface="Cambria"/>
                        </a:rPr>
                        <a:t>Sequence of lessons:</a:t>
                      </a:r>
                    </a:p>
                    <a:p>
                      <a:pPr marL="487680" indent="-342900">
                        <a:lnSpc>
                          <a:spcPct val="100000"/>
                        </a:lnSpc>
                        <a:spcBef>
                          <a:spcPts val="0"/>
                        </a:spcBef>
                        <a:buAutoNum type="arabicPeriod"/>
                      </a:pPr>
                      <a:r>
                        <a:rPr lang="en-GB" sz="1400" b="0" dirty="0">
                          <a:solidFill>
                            <a:schemeClr val="tx1"/>
                          </a:solidFill>
                          <a:latin typeface="Cambria"/>
                          <a:cs typeface="Cambria"/>
                        </a:rPr>
                        <a:t>Explain what a Hindu might understand about Brahman from the story of </a:t>
                      </a:r>
                      <a:r>
                        <a:rPr lang="en-GB" sz="1400" b="0" dirty="0" err="1">
                          <a:solidFill>
                            <a:schemeClr val="tx1"/>
                          </a:solidFill>
                          <a:latin typeface="Cambria"/>
                          <a:cs typeface="Cambria"/>
                        </a:rPr>
                        <a:t>Svetaketu</a:t>
                      </a:r>
                      <a:r>
                        <a:rPr lang="en-GB" sz="1400" b="0" dirty="0">
                          <a:solidFill>
                            <a:schemeClr val="tx1"/>
                          </a:solidFill>
                          <a:latin typeface="Cambria"/>
                          <a:cs typeface="Cambria"/>
                        </a:rPr>
                        <a:t>. </a:t>
                      </a:r>
                    </a:p>
                    <a:p>
                      <a:pPr marL="487680" indent="-342900">
                        <a:lnSpc>
                          <a:spcPct val="100000"/>
                        </a:lnSpc>
                        <a:spcBef>
                          <a:spcPts val="0"/>
                        </a:spcBef>
                        <a:buAutoNum type="arabicPeriod"/>
                      </a:pPr>
                      <a:r>
                        <a:rPr lang="en-GB" sz="1400" b="0" dirty="0">
                          <a:solidFill>
                            <a:schemeClr val="tx1"/>
                          </a:solidFill>
                          <a:latin typeface="Cambria"/>
                          <a:cs typeface="Cambria"/>
                        </a:rPr>
                        <a:t>Identify some Hindu deities and explain what they show about the nature of Brahman.</a:t>
                      </a:r>
                    </a:p>
                    <a:p>
                      <a:pPr marL="487680" indent="-342900">
                        <a:lnSpc>
                          <a:spcPct val="100000"/>
                        </a:lnSpc>
                        <a:spcBef>
                          <a:spcPts val="0"/>
                        </a:spcBef>
                        <a:buAutoNum type="arabicPeriod"/>
                      </a:pPr>
                      <a:r>
                        <a:rPr lang="en-GB" sz="1400" b="0" dirty="0">
                          <a:solidFill>
                            <a:schemeClr val="tx1"/>
                          </a:solidFill>
                          <a:latin typeface="Cambria"/>
                          <a:cs typeface="Cambria"/>
                        </a:rPr>
                        <a:t>Explain what the Trimurti represents. </a:t>
                      </a:r>
                    </a:p>
                    <a:p>
                      <a:pPr marL="487680" indent="-342900">
                        <a:lnSpc>
                          <a:spcPct val="100000"/>
                        </a:lnSpc>
                        <a:spcBef>
                          <a:spcPts val="0"/>
                        </a:spcBef>
                        <a:buAutoNum type="arabicPeriod"/>
                      </a:pPr>
                      <a:r>
                        <a:rPr lang="en-GB" sz="1400" b="0" dirty="0">
                          <a:solidFill>
                            <a:schemeClr val="tx1"/>
                          </a:solidFill>
                          <a:latin typeface="Cambria"/>
                          <a:cs typeface="Cambria"/>
                        </a:rPr>
                        <a:t>Explain how Hindus worship at home. </a:t>
                      </a:r>
                    </a:p>
                    <a:p>
                      <a:pPr marL="487680" indent="-342900">
                        <a:lnSpc>
                          <a:spcPct val="100000"/>
                        </a:lnSpc>
                        <a:spcBef>
                          <a:spcPts val="0"/>
                        </a:spcBef>
                        <a:buAutoNum type="arabicPeriod"/>
                      </a:pPr>
                      <a:r>
                        <a:rPr lang="en-GB" sz="1400" b="0" dirty="0">
                          <a:solidFill>
                            <a:schemeClr val="tx1"/>
                          </a:solidFill>
                          <a:latin typeface="Cambria"/>
                          <a:cs typeface="Cambria"/>
                        </a:rPr>
                        <a:t>Explain how the story of Diwali links to a Hindu deity.</a:t>
                      </a:r>
                    </a:p>
                    <a:p>
                      <a:pPr marL="487680" indent="-342900">
                        <a:lnSpc>
                          <a:spcPct val="100000"/>
                        </a:lnSpc>
                        <a:spcBef>
                          <a:spcPts val="0"/>
                        </a:spcBef>
                        <a:buAutoNum type="arabicPeriod"/>
                      </a:pPr>
                      <a:r>
                        <a:rPr lang="en-GB" sz="1400" b="0" dirty="0">
                          <a:solidFill>
                            <a:schemeClr val="tx1"/>
                          </a:solidFill>
                          <a:latin typeface="Cambria"/>
                          <a:cs typeface="Cambria"/>
                        </a:rPr>
                        <a:t>Suggest whether or not people outside of the Hindu tradition should treat creation in the same way that many Hindus might treat it. </a:t>
                      </a:r>
                    </a:p>
                  </a:txBody>
                  <a:tcPr marL="0" marR="0" marT="126365" marB="0">
                    <a:lnL w="12700">
                      <a:solidFill>
                        <a:srgbClr val="044E71"/>
                      </a:solidFill>
                      <a:prstDash val="solid"/>
                    </a:lnL>
                    <a:lnR w="12700">
                      <a:solidFill>
                        <a:srgbClr val="044E71"/>
                      </a:solidFill>
                      <a:prstDash val="solid"/>
                    </a:lnR>
                    <a:lnT w="12700">
                      <a:solidFill>
                        <a:srgbClr val="044E71"/>
                      </a:solidFill>
                      <a:prstDash val="solid"/>
                    </a:lnT>
                    <a:lnB w="12700">
                      <a:solidFill>
                        <a:srgbClr val="2E528F"/>
                      </a:solidFill>
                      <a:prstDash val="solid"/>
                    </a:lnB>
                    <a:solidFill>
                      <a:srgbClr val="044E71">
                        <a:alpha val="19999"/>
                      </a:srgbClr>
                    </a:solidFill>
                  </a:tcPr>
                </a:tc>
                <a:extLst>
                  <a:ext uri="{0D108BD9-81ED-4DB2-BD59-A6C34878D82A}">
                    <a16:rowId xmlns:a16="http://schemas.microsoft.com/office/drawing/2014/main" val="10002"/>
                  </a:ext>
                </a:extLst>
              </a:tr>
              <a:tr h="526659">
                <a:tc>
                  <a:txBody>
                    <a:bodyPr/>
                    <a:lstStyle/>
                    <a:p>
                      <a:pPr marR="17145" algn="ctr">
                        <a:lnSpc>
                          <a:spcPct val="100000"/>
                        </a:lnSpc>
                        <a:spcBef>
                          <a:spcPts val="0"/>
                        </a:spcBef>
                      </a:pPr>
                      <a:endParaRPr sz="1400" dirty="0">
                        <a:solidFill>
                          <a:schemeClr val="bg1"/>
                        </a:solidFill>
                        <a:latin typeface="+mj-lt"/>
                        <a:cs typeface="Century"/>
                      </a:endParaRPr>
                    </a:p>
                  </a:txBody>
                  <a:tcPr marL="0" marR="0" marT="104139" marB="0">
                    <a:lnL w="12700">
                      <a:solidFill>
                        <a:srgbClr val="2E528F"/>
                      </a:solidFill>
                      <a:prstDash val="solid"/>
                    </a:lnL>
                    <a:lnR w="12700">
                      <a:solidFill>
                        <a:srgbClr val="2E528F"/>
                      </a:solidFill>
                      <a:prstDash val="solid"/>
                    </a:lnR>
                    <a:lnT w="12700">
                      <a:solidFill>
                        <a:srgbClr val="2E528F"/>
                      </a:solidFill>
                      <a:prstDash val="solid"/>
                    </a:lnT>
                    <a:lnB w="12700">
                      <a:solidFill>
                        <a:srgbClr val="2E528F"/>
                      </a:solidFill>
                      <a:prstDash val="solid"/>
                    </a:lnB>
                    <a:solidFill>
                      <a:srgbClr val="044E71"/>
                    </a:solidFill>
                  </a:tcPr>
                </a:tc>
                <a:extLst>
                  <a:ext uri="{0D108BD9-81ED-4DB2-BD59-A6C34878D82A}">
                    <a16:rowId xmlns:a16="http://schemas.microsoft.com/office/drawing/2014/main" val="10003"/>
                  </a:ext>
                </a:extLst>
              </a:tr>
            </a:tbl>
          </a:graphicData>
        </a:graphic>
      </p:graphicFrame>
      <p:sp>
        <p:nvSpPr>
          <p:cNvPr id="51" name="object 19">
            <a:extLst>
              <a:ext uri="{FF2B5EF4-FFF2-40B4-BE49-F238E27FC236}">
                <a16:creationId xmlns:a16="http://schemas.microsoft.com/office/drawing/2014/main" id="{0A36AFA2-38FD-4716-BEC0-87E3E876599E}"/>
              </a:ext>
            </a:extLst>
          </p:cNvPr>
          <p:cNvSpPr txBox="1"/>
          <p:nvPr/>
        </p:nvSpPr>
        <p:spPr>
          <a:xfrm>
            <a:off x="9498983" y="5490067"/>
            <a:ext cx="3224433" cy="597599"/>
          </a:xfrm>
          <a:prstGeom prst="rect">
            <a:avLst/>
          </a:prstGeom>
          <a:solidFill>
            <a:srgbClr val="044E71"/>
          </a:solidFill>
          <a:ln w="12700">
            <a:solidFill>
              <a:srgbClr val="2E528F"/>
            </a:solidFill>
          </a:ln>
        </p:spPr>
        <p:txBody>
          <a:bodyPr vert="horz" wrap="square" lIns="0" tIns="53340" rIns="0" bIns="0" rtlCol="0">
            <a:spAutoFit/>
          </a:bodyPr>
          <a:lstStyle/>
          <a:p>
            <a:pPr marL="635" algn="ctr">
              <a:lnSpc>
                <a:spcPct val="100000"/>
              </a:lnSpc>
              <a:spcBef>
                <a:spcPts val="420"/>
              </a:spcBef>
            </a:pPr>
            <a:r>
              <a:rPr lang="en-GB" sz="1600" b="1" u="sng" spc="35" dirty="0">
                <a:solidFill>
                  <a:srgbClr val="FFFFFF"/>
                </a:solidFill>
                <a:latin typeface="+mj-lt"/>
                <a:ea typeface="Cambria" panose="02040503050406030204" pitchFamily="18" charset="0"/>
                <a:cs typeface="Cambria"/>
              </a:rPr>
              <a:t>Music</a:t>
            </a:r>
          </a:p>
          <a:p>
            <a:pPr marL="635" algn="ctr">
              <a:lnSpc>
                <a:spcPct val="100000"/>
              </a:lnSpc>
              <a:spcBef>
                <a:spcPts val="420"/>
              </a:spcBef>
            </a:pPr>
            <a:endParaRPr lang="en-GB" sz="1600" b="1" u="sng" spc="35" dirty="0">
              <a:solidFill>
                <a:srgbClr val="FFFFFF"/>
              </a:solidFill>
              <a:latin typeface="+mj-lt"/>
              <a:ea typeface="Cambria" panose="02040503050406030204" pitchFamily="18" charset="0"/>
              <a:cs typeface="Cambria"/>
            </a:endParaRPr>
          </a:p>
        </p:txBody>
      </p:sp>
      <p:sp>
        <p:nvSpPr>
          <p:cNvPr id="53" name="object 18">
            <a:extLst>
              <a:ext uri="{FF2B5EF4-FFF2-40B4-BE49-F238E27FC236}">
                <a16:creationId xmlns:a16="http://schemas.microsoft.com/office/drawing/2014/main" id="{6CA30BDD-5CFC-4471-B4E3-84E07B0B7944}"/>
              </a:ext>
            </a:extLst>
          </p:cNvPr>
          <p:cNvSpPr txBox="1"/>
          <p:nvPr/>
        </p:nvSpPr>
        <p:spPr>
          <a:xfrm>
            <a:off x="151249" y="1075989"/>
            <a:ext cx="2785855" cy="802784"/>
          </a:xfrm>
          <a:prstGeom prst="rect">
            <a:avLst/>
          </a:prstGeom>
          <a:solidFill>
            <a:srgbClr val="044E71"/>
          </a:solidFill>
          <a:ln w="12700">
            <a:solidFill>
              <a:srgbClr val="2E528F"/>
            </a:solidFill>
          </a:ln>
        </p:spPr>
        <p:txBody>
          <a:bodyPr vert="horz" wrap="square" lIns="0" tIns="93980" rIns="0" bIns="0" rtlCol="0" anchor="t">
            <a:spAutoFit/>
          </a:bodyPr>
          <a:lstStyle/>
          <a:p>
            <a:pPr algn="ctr">
              <a:lnSpc>
                <a:spcPct val="100000"/>
              </a:lnSpc>
              <a:spcBef>
                <a:spcPts val="740"/>
              </a:spcBef>
            </a:pPr>
            <a:r>
              <a:rPr lang="en-GB" sz="1600" b="1" u="sng" spc="-25" dirty="0">
                <a:solidFill>
                  <a:srgbClr val="FFFFFF"/>
                </a:solidFill>
                <a:latin typeface="+mj-lt"/>
                <a:cs typeface="Cambria"/>
              </a:rPr>
              <a:t>Science</a:t>
            </a:r>
          </a:p>
          <a:p>
            <a:pPr marL="0" marR="0" lvl="0" indent="0" algn="ctr" defTabSz="914400" eaLnBrk="1" fontAlgn="auto" latinLnBrk="0" hangingPunct="1">
              <a:lnSpc>
                <a:spcPct val="100000"/>
              </a:lnSpc>
              <a:spcBef>
                <a:spcPts val="5"/>
              </a:spcBef>
              <a:spcAft>
                <a:spcPts val="0"/>
              </a:spcAft>
              <a:buClrTx/>
              <a:buSzTx/>
              <a:buFontTx/>
              <a:buNone/>
              <a:tabLst/>
              <a:defRPr/>
            </a:pPr>
            <a:r>
              <a:rPr kumimoji="0" lang="en-GB" sz="1600" i="0" u="none" strike="noStrike" kern="0" cap="none" spc="0" normalizeH="0" baseline="0" noProof="0" dirty="0">
                <a:ln>
                  <a:noFill/>
                </a:ln>
                <a:solidFill>
                  <a:srgbClr val="FFFFFF"/>
                </a:solidFill>
                <a:effectLst/>
                <a:uLnTx/>
                <a:uFillTx/>
                <a:latin typeface="+mj-lt"/>
                <a:ea typeface="Cambria" panose="02040503050406030204" pitchFamily="18" charset="0"/>
                <a:cs typeface="Cambria"/>
              </a:rPr>
              <a:t>Light</a:t>
            </a:r>
            <a:endParaRPr lang="en-GB" sz="1600" spc="-20" dirty="0">
              <a:solidFill>
                <a:srgbClr val="FFFFFF"/>
              </a:solidFill>
              <a:latin typeface="+mj-lt"/>
              <a:ea typeface="Cambria" panose="02040503050406030204" pitchFamily="18" charset="0"/>
              <a:cs typeface="Cambria"/>
            </a:endParaRPr>
          </a:p>
          <a:p>
            <a:pPr marL="148590" marR="142240" algn="ctr">
              <a:spcBef>
                <a:spcPts val="5"/>
              </a:spcBef>
              <a:defRPr/>
            </a:pPr>
            <a:endParaRPr lang="en-GB" sz="1400" b="1" spc="-20" dirty="0">
              <a:solidFill>
                <a:srgbClr val="FFFFFF"/>
              </a:solidFill>
              <a:latin typeface="+mj-lt"/>
              <a:ea typeface="Calibri"/>
              <a:cs typeface="Cambria"/>
            </a:endParaRPr>
          </a:p>
        </p:txBody>
      </p:sp>
      <p:sp>
        <p:nvSpPr>
          <p:cNvPr id="54" name="object 47">
            <a:extLst>
              <a:ext uri="{FF2B5EF4-FFF2-40B4-BE49-F238E27FC236}">
                <a16:creationId xmlns:a16="http://schemas.microsoft.com/office/drawing/2014/main" id="{F1FE4FDB-DEDA-46F8-8BDB-213E7012E792}"/>
              </a:ext>
            </a:extLst>
          </p:cNvPr>
          <p:cNvSpPr/>
          <p:nvPr/>
        </p:nvSpPr>
        <p:spPr>
          <a:xfrm>
            <a:off x="181937" y="1995795"/>
            <a:ext cx="2743252" cy="1952649"/>
          </a:xfrm>
          <a:custGeom>
            <a:avLst/>
            <a:gdLst/>
            <a:ahLst/>
            <a:cxnLst/>
            <a:rect l="l" t="t" r="r" b="b"/>
            <a:pathLst>
              <a:path w="2943225" h="632460">
                <a:moveTo>
                  <a:pt x="2942844" y="0"/>
                </a:moveTo>
                <a:lnTo>
                  <a:pt x="0" y="0"/>
                </a:lnTo>
                <a:lnTo>
                  <a:pt x="0" y="632459"/>
                </a:lnTo>
                <a:lnTo>
                  <a:pt x="2942844" y="632459"/>
                </a:lnTo>
                <a:lnTo>
                  <a:pt x="2942844" y="0"/>
                </a:lnTo>
                <a:close/>
              </a:path>
            </a:pathLst>
          </a:custGeom>
          <a:solidFill>
            <a:srgbClr val="8FAADC"/>
          </a:solidFill>
          <a:ln>
            <a:solidFill>
              <a:schemeClr val="tx2"/>
            </a:solidFill>
          </a:ln>
        </p:spPr>
        <p:txBody>
          <a:bodyPr wrap="square" lIns="0" tIns="0" rIns="0" bIns="0" rtlCol="0"/>
          <a:lstStyle/>
          <a:p>
            <a:endParaRPr dirty="0">
              <a:latin typeface="+mj-lt"/>
            </a:endParaRPr>
          </a:p>
        </p:txBody>
      </p:sp>
      <p:sp>
        <p:nvSpPr>
          <p:cNvPr id="55" name="object 49">
            <a:extLst>
              <a:ext uri="{FF2B5EF4-FFF2-40B4-BE49-F238E27FC236}">
                <a16:creationId xmlns:a16="http://schemas.microsoft.com/office/drawing/2014/main" id="{09B4CACE-D853-4AB8-B887-573D81C5ADDF}"/>
              </a:ext>
            </a:extLst>
          </p:cNvPr>
          <p:cNvSpPr txBox="1"/>
          <p:nvPr/>
        </p:nvSpPr>
        <p:spPr>
          <a:xfrm>
            <a:off x="147158" y="2019499"/>
            <a:ext cx="2799256" cy="1952650"/>
          </a:xfrm>
          <a:prstGeom prst="rect">
            <a:avLst/>
          </a:prstGeom>
        </p:spPr>
        <p:txBody>
          <a:bodyPr vert="horz" wrap="square" lIns="0" tIns="3175" rIns="0" bIns="0" rtlCol="0">
            <a:spAutoFit/>
          </a:bodyPr>
          <a:lstStyle/>
          <a:p>
            <a:pPr algn="ctr">
              <a:spcBef>
                <a:spcPts val="25"/>
              </a:spcBef>
            </a:pPr>
            <a:r>
              <a:rPr lang="en-GB" sz="1400" b="1" u="sng" spc="45" dirty="0">
                <a:solidFill>
                  <a:schemeClr val="tx1"/>
                </a:solidFill>
                <a:latin typeface="+mj-lt"/>
                <a:cs typeface="Cambria"/>
              </a:rPr>
              <a:t>INTENT</a:t>
            </a:r>
            <a:endParaRPr lang="en-GB" sz="1400" b="1" u="sng" spc="45" dirty="0">
              <a:solidFill>
                <a:schemeClr val="tx1"/>
              </a:solidFill>
              <a:highlight>
                <a:srgbClr val="FFFF00"/>
              </a:highlight>
              <a:latin typeface="+mj-lt"/>
              <a:cs typeface="Cambria"/>
            </a:endParaRPr>
          </a:p>
          <a:p>
            <a:pPr marL="135255" marR="116839" lvl="0" indent="-635" algn="ctr" defTabSz="914400" eaLnBrk="1" fontAlgn="auto" latinLnBrk="0" hangingPunct="1">
              <a:lnSpc>
                <a:spcPct val="100600"/>
              </a:lnSpc>
              <a:spcBef>
                <a:spcPts val="0"/>
              </a:spcBef>
              <a:spcAft>
                <a:spcPts val="0"/>
              </a:spcAft>
              <a:buClrTx/>
              <a:buSzTx/>
              <a:buFontTx/>
              <a:buNone/>
              <a:tabLst/>
              <a:defRPr/>
            </a:pPr>
            <a:r>
              <a:rPr kumimoji="0" lang="en-GB" sz="1400" i="0" u="none" strike="noStrike" kern="0" cap="none" spc="0" normalizeH="0" baseline="0" noProof="0" dirty="0">
                <a:ln>
                  <a:noFill/>
                </a:ln>
                <a:solidFill>
                  <a:schemeClr val="tx1"/>
                </a:solidFill>
                <a:effectLst/>
                <a:uLnTx/>
                <a:uFillTx/>
                <a:latin typeface="+mj-lt"/>
                <a:cs typeface="Calibri"/>
              </a:rPr>
              <a:t>Recognise  that we are able to see things because of the way that light travels and that we can manipulate light to enable us to see things. Explain how light is made up of many colours and describe how images are created in the eyes.</a:t>
            </a:r>
            <a:endParaRPr lang="en-GB" sz="1400" i="0" dirty="0">
              <a:solidFill>
                <a:schemeClr val="tx1"/>
              </a:solidFill>
              <a:effectLst/>
              <a:latin typeface="+mj-lt"/>
            </a:endParaRPr>
          </a:p>
        </p:txBody>
      </p:sp>
      <p:graphicFrame>
        <p:nvGraphicFramePr>
          <p:cNvPr id="56" name="object 71">
            <a:extLst>
              <a:ext uri="{FF2B5EF4-FFF2-40B4-BE49-F238E27FC236}">
                <a16:creationId xmlns:a16="http://schemas.microsoft.com/office/drawing/2014/main" id="{E2E61E50-7D57-48AB-8434-F2CDB219BEA5}"/>
              </a:ext>
            </a:extLst>
          </p:cNvPr>
          <p:cNvGraphicFramePr>
            <a:graphicFrameLocks noGrp="1"/>
          </p:cNvGraphicFramePr>
          <p:nvPr>
            <p:extLst>
              <p:ext uri="{D42A27DB-BD31-4B8C-83A1-F6EECF244321}">
                <p14:modId xmlns:p14="http://schemas.microsoft.com/office/powerpoint/2010/main" val="3952417491"/>
              </p:ext>
            </p:extLst>
          </p:nvPr>
        </p:nvGraphicFramePr>
        <p:xfrm>
          <a:off x="195627" y="4030434"/>
          <a:ext cx="2739910" cy="5438123"/>
        </p:xfrm>
        <a:graphic>
          <a:graphicData uri="http://schemas.openxmlformats.org/drawingml/2006/table">
            <a:tbl>
              <a:tblPr firstRow="1" bandRow="1">
                <a:tableStyleId>{2D5ABB26-0587-4C30-8999-92F81FD0307C}</a:tableStyleId>
              </a:tblPr>
              <a:tblGrid>
                <a:gridCol w="2739910">
                  <a:extLst>
                    <a:ext uri="{9D8B030D-6E8A-4147-A177-3AD203B41FA5}">
                      <a16:colId xmlns:a16="http://schemas.microsoft.com/office/drawing/2014/main" val="20000"/>
                    </a:ext>
                  </a:extLst>
                </a:gridCol>
              </a:tblGrid>
              <a:tr h="4493188">
                <a:tc>
                  <a:txBody>
                    <a:bodyPr/>
                    <a:lstStyle/>
                    <a:p>
                      <a:pPr marL="12066" marR="0" lvl="0" indent="0" defTabSz="914400" eaLnBrk="1" fontAlgn="auto" latinLnBrk="0" hangingPunct="1">
                        <a:spcBef>
                          <a:spcPts val="120"/>
                        </a:spcBef>
                        <a:spcAft>
                          <a:spcPts val="0"/>
                        </a:spcAft>
                        <a:buClrTx/>
                        <a:buSzPct val="89473"/>
                        <a:buFontTx/>
                        <a:buNone/>
                        <a:tabLst>
                          <a:tab pos="71120" algn="l"/>
                        </a:tabLst>
                        <a:defRPr/>
                      </a:pPr>
                      <a:r>
                        <a:rPr kumimoji="0" lang="en-GB" sz="1400" b="1" i="0" u="none" strike="noStrike" kern="0" cap="none" spc="0" normalizeH="0" baseline="0" noProof="0" dirty="0">
                          <a:ln>
                            <a:noFill/>
                          </a:ln>
                          <a:solidFill>
                            <a:schemeClr val="tx1"/>
                          </a:solidFill>
                          <a:effectLst/>
                          <a:uLnTx/>
                          <a:uFillTx/>
                          <a:latin typeface="+mj-lt"/>
                          <a:cs typeface="Cambria"/>
                        </a:rPr>
                        <a:t>Sequence</a:t>
                      </a:r>
                      <a:r>
                        <a:rPr kumimoji="0" lang="en-GB" sz="1400" b="1" i="0" u="none" strike="noStrike" kern="0" cap="none" spc="235" normalizeH="0" baseline="0" noProof="0" dirty="0">
                          <a:ln>
                            <a:noFill/>
                          </a:ln>
                          <a:solidFill>
                            <a:schemeClr val="tx1"/>
                          </a:solidFill>
                          <a:effectLst/>
                          <a:uLnTx/>
                          <a:uFillTx/>
                          <a:latin typeface="+mj-lt"/>
                          <a:cs typeface="Cambria"/>
                        </a:rPr>
                        <a:t> </a:t>
                      </a:r>
                      <a:r>
                        <a:rPr kumimoji="0" lang="en-GB" sz="1400" b="1" i="0" u="none" strike="noStrike" kern="0" cap="none" spc="0" normalizeH="0" baseline="0" noProof="0" dirty="0">
                          <a:ln>
                            <a:noFill/>
                          </a:ln>
                          <a:solidFill>
                            <a:schemeClr val="tx1"/>
                          </a:solidFill>
                          <a:effectLst/>
                          <a:uLnTx/>
                          <a:uFillTx/>
                          <a:latin typeface="+mj-lt"/>
                          <a:cs typeface="Cambria"/>
                        </a:rPr>
                        <a:t>of</a:t>
                      </a:r>
                      <a:r>
                        <a:rPr kumimoji="0" lang="en-GB" sz="1400" b="1" i="0" u="none" strike="noStrike" kern="0" cap="none" spc="215" normalizeH="0" baseline="0" noProof="0" dirty="0">
                          <a:ln>
                            <a:noFill/>
                          </a:ln>
                          <a:solidFill>
                            <a:schemeClr val="tx1"/>
                          </a:solidFill>
                          <a:effectLst/>
                          <a:uLnTx/>
                          <a:uFillTx/>
                          <a:latin typeface="+mj-lt"/>
                          <a:cs typeface="Cambria"/>
                        </a:rPr>
                        <a:t> </a:t>
                      </a:r>
                      <a:r>
                        <a:rPr kumimoji="0" lang="en-GB" sz="1400" b="1" i="0" u="none" strike="noStrike" kern="0" cap="none" spc="-10" normalizeH="0" baseline="0" noProof="0" dirty="0">
                          <a:ln>
                            <a:noFill/>
                          </a:ln>
                          <a:solidFill>
                            <a:schemeClr val="tx1"/>
                          </a:solidFill>
                          <a:effectLst/>
                          <a:uLnTx/>
                          <a:uFillTx/>
                          <a:latin typeface="+mj-lt"/>
                          <a:cs typeface="Cambria"/>
                        </a:rPr>
                        <a:t>lessons:</a:t>
                      </a:r>
                    </a:p>
                    <a:p>
                      <a:pPr marL="354966" marR="0" lvl="0" indent="-342900" defTabSz="914400" eaLnBrk="1" fontAlgn="auto" latinLnBrk="0" hangingPunct="1">
                        <a:spcBef>
                          <a:spcPts val="120"/>
                        </a:spcBef>
                        <a:spcAft>
                          <a:spcPts val="0"/>
                        </a:spcAft>
                        <a:buClrTx/>
                        <a:buSzPct val="89473"/>
                        <a:buFontTx/>
                        <a:buAutoNum type="arabicPeriod"/>
                        <a:tabLst>
                          <a:tab pos="71120" algn="l"/>
                        </a:tabLst>
                        <a:defRPr/>
                      </a:pPr>
                      <a:r>
                        <a:rPr lang="en-GB" sz="1400" spc="-10" dirty="0">
                          <a:solidFill>
                            <a:schemeClr val="tx1"/>
                          </a:solidFill>
                          <a:latin typeface="+mj-lt"/>
                          <a:cs typeface="Cambria"/>
                        </a:rPr>
                        <a:t>Understand how light travels and how light enables us to see objects. </a:t>
                      </a:r>
                    </a:p>
                    <a:p>
                      <a:pPr marL="354966" marR="0" lvl="0" indent="-342900" defTabSz="914400" eaLnBrk="1" fontAlgn="auto" latinLnBrk="0" hangingPunct="1">
                        <a:spcBef>
                          <a:spcPts val="120"/>
                        </a:spcBef>
                        <a:spcAft>
                          <a:spcPts val="0"/>
                        </a:spcAft>
                        <a:buClrTx/>
                        <a:buSzPct val="89473"/>
                        <a:buFontTx/>
                        <a:buAutoNum type="arabicPeriod"/>
                        <a:tabLst>
                          <a:tab pos="71120" algn="l"/>
                        </a:tabLst>
                        <a:defRPr/>
                      </a:pPr>
                      <a:r>
                        <a:rPr lang="en-GB" sz="1400" spc="-10" dirty="0">
                          <a:solidFill>
                            <a:schemeClr val="tx1"/>
                          </a:solidFill>
                          <a:latin typeface="+mj-lt"/>
                          <a:cs typeface="Cambria"/>
                        </a:rPr>
                        <a:t>Recognise how mirrors reflect light and how they can help us to see objects. Create a periscope!</a:t>
                      </a:r>
                    </a:p>
                    <a:p>
                      <a:pPr marL="354966" marR="0" lvl="0" indent="-342900" defTabSz="914400" eaLnBrk="1" fontAlgn="auto" latinLnBrk="0" hangingPunct="1">
                        <a:spcBef>
                          <a:spcPts val="120"/>
                        </a:spcBef>
                        <a:spcAft>
                          <a:spcPts val="0"/>
                        </a:spcAft>
                        <a:buClrTx/>
                        <a:buSzPct val="89473"/>
                        <a:buFontTx/>
                        <a:buAutoNum type="arabicPeriod"/>
                        <a:tabLst>
                          <a:tab pos="71120" algn="l"/>
                        </a:tabLst>
                        <a:defRPr/>
                      </a:pPr>
                      <a:r>
                        <a:rPr lang="en-GB" sz="1400" spc="-10" dirty="0">
                          <a:solidFill>
                            <a:schemeClr val="tx1"/>
                          </a:solidFill>
                          <a:latin typeface="+mj-lt"/>
                          <a:cs typeface="Cambria"/>
                        </a:rPr>
                        <a:t>Investigate how refraction changes the direction in which light travels. </a:t>
                      </a:r>
                    </a:p>
                    <a:p>
                      <a:pPr marL="354966" marR="0" lvl="0" indent="-342900" defTabSz="914400" eaLnBrk="1" fontAlgn="auto" latinLnBrk="0" hangingPunct="1">
                        <a:spcBef>
                          <a:spcPts val="120"/>
                        </a:spcBef>
                        <a:spcAft>
                          <a:spcPts val="0"/>
                        </a:spcAft>
                        <a:buClrTx/>
                        <a:buSzPct val="89473"/>
                        <a:buFontTx/>
                        <a:buAutoNum type="arabicPeriod"/>
                        <a:tabLst>
                          <a:tab pos="71120" algn="l"/>
                        </a:tabLst>
                        <a:defRPr/>
                      </a:pPr>
                      <a:r>
                        <a:rPr lang="en-GB" sz="1400" spc="-10" dirty="0">
                          <a:solidFill>
                            <a:schemeClr val="tx1"/>
                          </a:solidFill>
                          <a:latin typeface="+mj-lt"/>
                          <a:cs typeface="Cambria"/>
                        </a:rPr>
                        <a:t>Understand how a prism changes a ray of light to show the spectrum.</a:t>
                      </a:r>
                    </a:p>
                    <a:p>
                      <a:pPr marL="354966" marR="0" lvl="0" indent="-342900" defTabSz="914400" eaLnBrk="1" fontAlgn="auto" latinLnBrk="0" hangingPunct="1">
                        <a:spcBef>
                          <a:spcPts val="120"/>
                        </a:spcBef>
                        <a:spcAft>
                          <a:spcPts val="0"/>
                        </a:spcAft>
                        <a:buClrTx/>
                        <a:buSzPct val="89473"/>
                        <a:buFontTx/>
                        <a:buAutoNum type="arabicPeriod"/>
                        <a:tabLst>
                          <a:tab pos="71120" algn="l"/>
                        </a:tabLst>
                        <a:defRPr/>
                      </a:pPr>
                      <a:r>
                        <a:rPr lang="en-GB" sz="1400" spc="-10" dirty="0">
                          <a:solidFill>
                            <a:schemeClr val="tx1"/>
                          </a:solidFill>
                          <a:latin typeface="+mj-lt"/>
                          <a:cs typeface="Cambria"/>
                        </a:rPr>
                        <a:t>Investigate and understand  how light enables us to see colours. </a:t>
                      </a:r>
                    </a:p>
                    <a:p>
                      <a:pPr marL="354966" marR="0" lvl="0" indent="-342900" defTabSz="914400" eaLnBrk="1" fontAlgn="auto" latinLnBrk="0" hangingPunct="1">
                        <a:spcBef>
                          <a:spcPts val="120"/>
                        </a:spcBef>
                        <a:spcAft>
                          <a:spcPts val="0"/>
                        </a:spcAft>
                        <a:buClrTx/>
                        <a:buSzPct val="89473"/>
                        <a:buFontTx/>
                        <a:buAutoNum type="arabicPeriod"/>
                        <a:tabLst>
                          <a:tab pos="71120" algn="l"/>
                        </a:tabLst>
                        <a:defRPr/>
                      </a:pPr>
                      <a:r>
                        <a:rPr lang="en-GB" sz="1400" spc="-10" dirty="0">
                          <a:solidFill>
                            <a:schemeClr val="tx1"/>
                          </a:solidFill>
                          <a:latin typeface="+mj-lt"/>
                          <a:cs typeface="Cambria"/>
                        </a:rPr>
                        <a:t>Explain why shadows have the same shape as the object that casts them.</a:t>
                      </a:r>
                      <a:endParaRPr kumimoji="0" lang="en-GB" sz="1600" b="1" i="0" u="none" strike="noStrike" kern="0" cap="none" spc="-10" normalizeH="0" baseline="0" noProof="0" dirty="0">
                        <a:ln>
                          <a:noFill/>
                        </a:ln>
                        <a:solidFill>
                          <a:schemeClr val="tx1"/>
                        </a:solidFill>
                        <a:effectLst/>
                        <a:uLnTx/>
                        <a:uFillTx/>
                        <a:latin typeface="+mj-lt"/>
                        <a:cs typeface="Cambria"/>
                      </a:endParaRPr>
                    </a:p>
                  </a:txBody>
                  <a:tcPr marL="0" marR="0" marT="126365" marB="0">
                    <a:lnL w="12700">
                      <a:solidFill>
                        <a:srgbClr val="044E71"/>
                      </a:solidFill>
                      <a:prstDash val="solid"/>
                    </a:lnL>
                    <a:lnR w="12700">
                      <a:solidFill>
                        <a:srgbClr val="044E71"/>
                      </a:solidFill>
                      <a:prstDash val="solid"/>
                    </a:lnR>
                    <a:lnT w="12700">
                      <a:solidFill>
                        <a:srgbClr val="044E71"/>
                      </a:solidFill>
                      <a:prstDash val="solid"/>
                    </a:lnT>
                    <a:lnB w="12700">
                      <a:solidFill>
                        <a:srgbClr val="2E528F"/>
                      </a:solidFill>
                      <a:prstDash val="solid"/>
                    </a:lnB>
                    <a:solidFill>
                      <a:srgbClr val="044E71">
                        <a:alpha val="19999"/>
                      </a:srgbClr>
                    </a:solidFill>
                  </a:tcPr>
                </a:tc>
                <a:extLst>
                  <a:ext uri="{0D108BD9-81ED-4DB2-BD59-A6C34878D82A}">
                    <a16:rowId xmlns:a16="http://schemas.microsoft.com/office/drawing/2014/main" val="10002"/>
                  </a:ext>
                </a:extLst>
              </a:tr>
              <a:tr h="944935">
                <a:tc>
                  <a:txBody>
                    <a:bodyPr/>
                    <a:lstStyle/>
                    <a:p>
                      <a:pPr marR="17145" algn="ctr">
                        <a:lnSpc>
                          <a:spcPct val="100000"/>
                        </a:lnSpc>
                        <a:spcBef>
                          <a:spcPts val="0"/>
                        </a:spcBef>
                      </a:pPr>
                      <a:r>
                        <a:rPr sz="1400" u="sng" spc="-10" dirty="0">
                          <a:solidFill>
                            <a:schemeClr val="bg1"/>
                          </a:solidFill>
                          <a:latin typeface="+mj-lt"/>
                          <a:cs typeface="Century"/>
                        </a:rPr>
                        <a:t>Outcome/composite</a:t>
                      </a:r>
                      <a:endParaRPr lang="en-GB" sz="1400" u="sng" spc="-10" dirty="0">
                        <a:solidFill>
                          <a:schemeClr val="bg1"/>
                        </a:solidFill>
                        <a:latin typeface="+mj-lt"/>
                        <a:cs typeface="Century"/>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entury"/>
                        </a:rPr>
                        <a:t>Create a shadow puppet show about the work of Isaac Newton. </a:t>
                      </a:r>
                      <a:endParaRPr kumimoji="0" lang="en-GB" sz="1400" b="0" i="0" u="none" strike="noStrike" kern="0" cap="none" spc="0" normalizeH="0" baseline="0" noProof="0" dirty="0">
                        <a:ln>
                          <a:noFill/>
                        </a:ln>
                        <a:solidFill>
                          <a:schemeClr val="bg1"/>
                        </a:solidFill>
                        <a:effectLst/>
                        <a:uLnTx/>
                        <a:uFillTx/>
                        <a:latin typeface="+mn-lt"/>
                        <a:cs typeface="Century"/>
                      </a:endParaRPr>
                    </a:p>
                  </a:txBody>
                  <a:tcPr marL="0" marR="0" marT="104139" marB="0">
                    <a:lnL w="12700">
                      <a:solidFill>
                        <a:srgbClr val="2E528F"/>
                      </a:solidFill>
                      <a:prstDash val="solid"/>
                    </a:lnL>
                    <a:lnR w="12700">
                      <a:solidFill>
                        <a:srgbClr val="2E528F"/>
                      </a:solidFill>
                      <a:prstDash val="solid"/>
                    </a:lnR>
                    <a:lnT w="12700">
                      <a:solidFill>
                        <a:srgbClr val="2E528F"/>
                      </a:solidFill>
                      <a:prstDash val="solid"/>
                    </a:lnT>
                    <a:lnB w="12700">
                      <a:solidFill>
                        <a:srgbClr val="2E528F"/>
                      </a:solidFill>
                      <a:prstDash val="solid"/>
                    </a:lnB>
                    <a:solidFill>
                      <a:srgbClr val="044E71"/>
                    </a:solidFill>
                  </a:tcPr>
                </a:tc>
                <a:extLst>
                  <a:ext uri="{0D108BD9-81ED-4DB2-BD59-A6C34878D82A}">
                    <a16:rowId xmlns:a16="http://schemas.microsoft.com/office/drawing/2014/main" val="10003"/>
                  </a:ext>
                </a:extLst>
              </a:tr>
            </a:tbl>
          </a:graphicData>
        </a:graphic>
      </p:graphicFrame>
      <p:sp>
        <p:nvSpPr>
          <p:cNvPr id="57" name="object 98">
            <a:extLst>
              <a:ext uri="{FF2B5EF4-FFF2-40B4-BE49-F238E27FC236}">
                <a16:creationId xmlns:a16="http://schemas.microsoft.com/office/drawing/2014/main" id="{10F75A20-5482-4499-BE15-DA49535BA6D7}"/>
              </a:ext>
            </a:extLst>
          </p:cNvPr>
          <p:cNvSpPr/>
          <p:nvPr/>
        </p:nvSpPr>
        <p:spPr>
          <a:xfrm>
            <a:off x="4962182" y="8580289"/>
            <a:ext cx="3825462" cy="936379"/>
          </a:xfrm>
          <a:custGeom>
            <a:avLst/>
            <a:gdLst/>
            <a:ahLst/>
            <a:cxnLst/>
            <a:rect l="l" t="t" r="r" b="b"/>
            <a:pathLst>
              <a:path w="9814560" h="919479">
                <a:moveTo>
                  <a:pt x="9814560" y="0"/>
                </a:moveTo>
                <a:lnTo>
                  <a:pt x="0" y="0"/>
                </a:lnTo>
                <a:lnTo>
                  <a:pt x="0" y="918972"/>
                </a:lnTo>
                <a:lnTo>
                  <a:pt x="9814560" y="918972"/>
                </a:lnTo>
                <a:lnTo>
                  <a:pt x="9814560" y="0"/>
                </a:lnTo>
                <a:close/>
              </a:path>
            </a:pathLst>
          </a:custGeom>
          <a:solidFill>
            <a:srgbClr val="044E71"/>
          </a:solidFill>
        </p:spPr>
        <p:txBody>
          <a:bodyPr wrap="square" lIns="0" tIns="0" rIns="0" bIns="0" rtlCol="0"/>
          <a:lstStyle/>
          <a:p>
            <a:endParaRPr lang="en-GB" dirty="0"/>
          </a:p>
        </p:txBody>
      </p:sp>
      <p:sp>
        <p:nvSpPr>
          <p:cNvPr id="58" name="TextBox 57">
            <a:extLst>
              <a:ext uri="{FF2B5EF4-FFF2-40B4-BE49-F238E27FC236}">
                <a16:creationId xmlns:a16="http://schemas.microsoft.com/office/drawing/2014/main" id="{F2394D3E-7E8E-4864-8329-E7DF08A6830F}"/>
              </a:ext>
            </a:extLst>
          </p:cNvPr>
          <p:cNvSpPr txBox="1"/>
          <p:nvPr/>
        </p:nvSpPr>
        <p:spPr>
          <a:xfrm>
            <a:off x="5519849" y="8834244"/>
            <a:ext cx="2465227" cy="523220"/>
          </a:xfrm>
          <a:prstGeom prst="rect">
            <a:avLst/>
          </a:prstGeom>
          <a:noFill/>
        </p:spPr>
        <p:txBody>
          <a:bodyPr wrap="square" rtlCol="0">
            <a:spAutoFit/>
          </a:bodyPr>
          <a:lstStyle/>
          <a:p>
            <a:pPr algn="ctr"/>
            <a:r>
              <a:rPr lang="en-GB" sz="1600" i="1" dirty="0">
                <a:solidFill>
                  <a:schemeClr val="bg1"/>
                </a:solidFill>
                <a:latin typeface="+mj-lt"/>
              </a:rPr>
              <a:t>Reading opportunities</a:t>
            </a:r>
            <a:endParaRPr lang="en-GB" sz="1600" b="1" i="1" dirty="0">
              <a:solidFill>
                <a:schemeClr val="bg1"/>
              </a:solidFill>
              <a:latin typeface="+mj-lt"/>
            </a:endParaRPr>
          </a:p>
          <a:p>
            <a:pPr algn="ctr"/>
            <a:endParaRPr lang="en-GB" sz="1100" i="1" dirty="0">
              <a:solidFill>
                <a:schemeClr val="bg1"/>
              </a:solidFill>
              <a:latin typeface="+mj-lt"/>
            </a:endParaRPr>
          </a:p>
        </p:txBody>
      </p:sp>
      <p:pic>
        <p:nvPicPr>
          <p:cNvPr id="4" name="Picture 3">
            <a:extLst>
              <a:ext uri="{FF2B5EF4-FFF2-40B4-BE49-F238E27FC236}">
                <a16:creationId xmlns:a16="http://schemas.microsoft.com/office/drawing/2014/main" id="{8CA09A83-CE71-495C-A4D7-129BB66E51E9}"/>
              </a:ext>
            </a:extLst>
          </p:cNvPr>
          <p:cNvPicPr>
            <a:picLocks noChangeAspect="1"/>
          </p:cNvPicPr>
          <p:nvPr/>
        </p:nvPicPr>
        <p:blipFill>
          <a:blip r:embed="rId4"/>
          <a:stretch>
            <a:fillRect/>
          </a:stretch>
        </p:blipFill>
        <p:spPr>
          <a:xfrm rot="21041273">
            <a:off x="7814304" y="8578124"/>
            <a:ext cx="725273" cy="915318"/>
          </a:xfrm>
          <a:prstGeom prst="rect">
            <a:avLst/>
          </a:prstGeom>
        </p:spPr>
      </p:pic>
      <p:sp>
        <p:nvSpPr>
          <p:cNvPr id="3" name="TextBox 2">
            <a:extLst>
              <a:ext uri="{FF2B5EF4-FFF2-40B4-BE49-F238E27FC236}">
                <a16:creationId xmlns:a16="http://schemas.microsoft.com/office/drawing/2014/main" id="{9D72C1D4-03D8-4AC2-AC0E-E2A1E1C4E5D5}"/>
              </a:ext>
            </a:extLst>
          </p:cNvPr>
          <p:cNvSpPr txBox="1"/>
          <p:nvPr/>
        </p:nvSpPr>
        <p:spPr>
          <a:xfrm>
            <a:off x="9510063" y="6143922"/>
            <a:ext cx="2970246" cy="3323987"/>
          </a:xfrm>
          <a:prstGeom prst="rect">
            <a:avLst/>
          </a:prstGeom>
          <a:noFill/>
        </p:spPr>
        <p:txBody>
          <a:bodyPr wrap="square" rtlCol="0">
            <a:spAutoFit/>
          </a:bodyPr>
          <a:lstStyle/>
          <a:p>
            <a:r>
              <a:rPr lang="en-GB" sz="1400" dirty="0">
                <a:latin typeface="+mj-lt"/>
              </a:rPr>
              <a:t>Children will learn about the instruments in an orchestra and how they are divided into families. They will explore the different sounds made by the instruments and progress on to experiencing examples of music played by an orchestra, starting with Prokofiev’s ‘Peter and the Wolf’. Children will then have the opportunity to listen to both classic and modern orchestra pieces over the term, including those from films, in order to explore how music can be used to portray emotions or atmosphere.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9836" y="130556"/>
            <a:ext cx="9938385" cy="505267"/>
          </a:xfrm>
          <a:prstGeom prst="rect">
            <a:avLst/>
          </a:prstGeom>
        </p:spPr>
        <p:txBody>
          <a:bodyPr vert="horz" wrap="square" lIns="0" tIns="12700" rIns="0" bIns="0" rtlCol="0">
            <a:spAutoFit/>
          </a:bodyPr>
          <a:lstStyle/>
          <a:p>
            <a:pPr marL="12700">
              <a:lnSpc>
                <a:spcPct val="100000"/>
              </a:lnSpc>
              <a:spcBef>
                <a:spcPts val="100"/>
              </a:spcBef>
            </a:pPr>
            <a:r>
              <a:rPr dirty="0"/>
              <a:t>Curriculum</a:t>
            </a:r>
            <a:r>
              <a:rPr spc="254" dirty="0"/>
              <a:t> </a:t>
            </a:r>
            <a:r>
              <a:rPr spc="110" dirty="0"/>
              <a:t>Sequence</a:t>
            </a:r>
            <a:r>
              <a:rPr lang="en-GB" spc="110" dirty="0"/>
              <a:t> </a:t>
            </a:r>
            <a:r>
              <a:rPr lang="en-GB" spc="55" dirty="0"/>
              <a:t>Autumn 1</a:t>
            </a:r>
            <a:r>
              <a:rPr spc="275" dirty="0"/>
              <a:t> </a:t>
            </a:r>
            <a:r>
              <a:rPr spc="95" dirty="0"/>
              <a:t>-</a:t>
            </a:r>
            <a:r>
              <a:rPr spc="270" dirty="0"/>
              <a:t> </a:t>
            </a:r>
            <a:r>
              <a:rPr spc="60" dirty="0"/>
              <a:t>Year</a:t>
            </a:r>
            <a:r>
              <a:rPr spc="270" dirty="0"/>
              <a:t> </a:t>
            </a:r>
            <a:r>
              <a:rPr lang="en-GB" spc="270" dirty="0"/>
              <a:t>5 and 6</a:t>
            </a:r>
            <a:endParaRPr dirty="0"/>
          </a:p>
        </p:txBody>
      </p:sp>
      <p:sp>
        <p:nvSpPr>
          <p:cNvPr id="19" name="object 19"/>
          <p:cNvSpPr txBox="1"/>
          <p:nvPr/>
        </p:nvSpPr>
        <p:spPr>
          <a:xfrm>
            <a:off x="9510063" y="1065730"/>
            <a:ext cx="3224433" cy="813043"/>
          </a:xfrm>
          <a:prstGeom prst="rect">
            <a:avLst/>
          </a:prstGeom>
          <a:solidFill>
            <a:srgbClr val="044E71"/>
          </a:solidFill>
          <a:ln w="12700">
            <a:solidFill>
              <a:srgbClr val="2E528F"/>
            </a:solidFill>
          </a:ln>
        </p:spPr>
        <p:txBody>
          <a:bodyPr vert="horz" wrap="square" lIns="0" tIns="53340" rIns="0" bIns="0" rtlCol="0">
            <a:spAutoFit/>
          </a:bodyPr>
          <a:lstStyle/>
          <a:p>
            <a:pPr marL="635" algn="ctr">
              <a:lnSpc>
                <a:spcPct val="100000"/>
              </a:lnSpc>
              <a:spcBef>
                <a:spcPts val="420"/>
              </a:spcBef>
            </a:pPr>
            <a:r>
              <a:rPr lang="en-GB" sz="1600" b="1" u="sng" spc="35" dirty="0">
                <a:solidFill>
                  <a:srgbClr val="FFFFFF"/>
                </a:solidFill>
                <a:latin typeface="+mj-lt"/>
                <a:ea typeface="Cambria" panose="02040503050406030204" pitchFamily="18" charset="0"/>
                <a:cs typeface="Cambria"/>
              </a:rPr>
              <a:t>PE</a:t>
            </a:r>
          </a:p>
          <a:p>
            <a:pPr marL="635" algn="ctr">
              <a:lnSpc>
                <a:spcPct val="100000"/>
              </a:lnSpc>
              <a:spcBef>
                <a:spcPts val="420"/>
              </a:spcBef>
            </a:pPr>
            <a:r>
              <a:rPr lang="en-GB" sz="1600" spc="35" dirty="0">
                <a:solidFill>
                  <a:srgbClr val="FFFFFF"/>
                </a:solidFill>
                <a:latin typeface="+mj-lt"/>
                <a:ea typeface="Cambria" panose="02040503050406030204" pitchFamily="18" charset="0"/>
                <a:cs typeface="Cambria"/>
              </a:rPr>
              <a:t>Football</a:t>
            </a:r>
          </a:p>
          <a:p>
            <a:pPr algn="ctr">
              <a:lnSpc>
                <a:spcPct val="100000"/>
              </a:lnSpc>
            </a:pPr>
            <a:endParaRPr sz="1400" dirty="0">
              <a:latin typeface="+mj-lt"/>
              <a:cs typeface="Century"/>
            </a:endParaRPr>
          </a:p>
        </p:txBody>
      </p:sp>
      <p:grpSp>
        <p:nvGrpSpPr>
          <p:cNvPr id="46" name="object 46"/>
          <p:cNvGrpSpPr/>
          <p:nvPr/>
        </p:nvGrpSpPr>
        <p:grpSpPr>
          <a:xfrm>
            <a:off x="9538929" y="1945533"/>
            <a:ext cx="3210579" cy="920915"/>
            <a:chOff x="5815137" y="763602"/>
            <a:chExt cx="2943225" cy="771493"/>
          </a:xfrm>
        </p:grpSpPr>
        <p:sp>
          <p:nvSpPr>
            <p:cNvPr id="47" name="object 47"/>
            <p:cNvSpPr/>
            <p:nvPr/>
          </p:nvSpPr>
          <p:spPr>
            <a:xfrm>
              <a:off x="5815137" y="778385"/>
              <a:ext cx="2916763" cy="756710"/>
            </a:xfrm>
            <a:custGeom>
              <a:avLst/>
              <a:gdLst/>
              <a:ahLst/>
              <a:cxnLst/>
              <a:rect l="l" t="t" r="r" b="b"/>
              <a:pathLst>
                <a:path w="2943225" h="632460">
                  <a:moveTo>
                    <a:pt x="2942844" y="0"/>
                  </a:moveTo>
                  <a:lnTo>
                    <a:pt x="0" y="0"/>
                  </a:lnTo>
                  <a:lnTo>
                    <a:pt x="0" y="632459"/>
                  </a:lnTo>
                  <a:lnTo>
                    <a:pt x="2942844" y="632459"/>
                  </a:lnTo>
                  <a:lnTo>
                    <a:pt x="2942844" y="0"/>
                  </a:lnTo>
                  <a:close/>
                </a:path>
              </a:pathLst>
            </a:custGeom>
            <a:solidFill>
              <a:srgbClr val="8FAADC"/>
            </a:solidFill>
          </p:spPr>
          <p:txBody>
            <a:bodyPr wrap="square" lIns="0" tIns="0" rIns="0" bIns="0" rtlCol="0"/>
            <a:lstStyle/>
            <a:p>
              <a:pPr algn="ctr"/>
              <a:r>
                <a:rPr lang="en-GB" sz="1400" b="1" u="sng" spc="45" dirty="0">
                  <a:solidFill>
                    <a:schemeClr val="tx1"/>
                  </a:solidFill>
                  <a:latin typeface="+mj-lt"/>
                  <a:cs typeface="Cambria"/>
                </a:rPr>
                <a:t>INTENT</a:t>
              </a:r>
            </a:p>
            <a:p>
              <a:pPr algn="ctr"/>
              <a:r>
                <a:rPr kumimoji="0" lang="en-US" sz="1400" b="0" i="0" u="none" strike="noStrike" kern="0" cap="none" spc="0" normalizeH="0" baseline="0" noProof="0" dirty="0">
                  <a:ln>
                    <a:noFill/>
                  </a:ln>
                  <a:solidFill>
                    <a:schemeClr val="tx1"/>
                  </a:solidFill>
                  <a:effectLst/>
                  <a:uLnTx/>
                  <a:uFillTx/>
                  <a:latin typeface="+mj-lt"/>
                  <a:ea typeface="Calibri" panose="020F0502020204030204" pitchFamily="34" charset="0"/>
                  <a:cs typeface="Times New Roman" panose="02020603050405020304" pitchFamily="18" charset="0"/>
                </a:rPr>
                <a:t>Develop the ability to </a:t>
              </a:r>
              <a:r>
                <a:rPr lang="en-GB" sz="1400" b="0" i="0" dirty="0">
                  <a:solidFill>
                    <a:schemeClr val="tx1"/>
                  </a:solidFill>
                  <a:effectLst/>
                  <a:latin typeface="+mj-lt"/>
                  <a:ea typeface="Calibri" panose="020F0502020204030204" pitchFamily="34" charset="0"/>
                  <a:cs typeface="Times New Roman" panose="02020603050405020304" pitchFamily="18" charset="0"/>
                </a:rPr>
                <a:t>de</a:t>
              </a:r>
              <a:r>
                <a:rPr lang="en-GB" sz="1400" b="0" i="0" dirty="0">
                  <a:solidFill>
                    <a:schemeClr val="tx1"/>
                  </a:solidFill>
                  <a:effectLst/>
                  <a:latin typeface="+mj-lt"/>
                </a:rPr>
                <a:t>monstrate specific tactical/performance awareness as an individual and team member</a:t>
              </a:r>
            </a:p>
            <a:p>
              <a:pPr algn="just"/>
              <a:r>
                <a:rPr lang="en-GB" sz="1400" b="0" i="0" dirty="0">
                  <a:solidFill>
                    <a:schemeClr val="tx1"/>
                  </a:solidFill>
                  <a:effectLst/>
                  <a:latin typeface="+mj-lt"/>
                </a:rPr>
                <a:t>.</a:t>
              </a:r>
            </a:p>
            <a:p>
              <a:endParaRPr dirty="0">
                <a:latin typeface="+mj-lt"/>
              </a:endParaRPr>
            </a:p>
          </p:txBody>
        </p:sp>
        <p:sp>
          <p:nvSpPr>
            <p:cNvPr id="48" name="object 48"/>
            <p:cNvSpPr/>
            <p:nvPr/>
          </p:nvSpPr>
          <p:spPr>
            <a:xfrm>
              <a:off x="5815137" y="763602"/>
              <a:ext cx="2943225" cy="768297"/>
            </a:xfrm>
            <a:custGeom>
              <a:avLst/>
              <a:gdLst/>
              <a:ahLst/>
              <a:cxnLst/>
              <a:rect l="l" t="t" r="r" b="b"/>
              <a:pathLst>
                <a:path w="2943225" h="632460">
                  <a:moveTo>
                    <a:pt x="0" y="632459"/>
                  </a:moveTo>
                  <a:lnTo>
                    <a:pt x="2942844" y="632459"/>
                  </a:lnTo>
                  <a:lnTo>
                    <a:pt x="2942844" y="0"/>
                  </a:lnTo>
                  <a:lnTo>
                    <a:pt x="0" y="0"/>
                  </a:lnTo>
                  <a:lnTo>
                    <a:pt x="0" y="632459"/>
                  </a:lnTo>
                  <a:close/>
                </a:path>
              </a:pathLst>
            </a:custGeom>
            <a:ln w="12700">
              <a:solidFill>
                <a:srgbClr val="2E528F"/>
              </a:solidFill>
            </a:ln>
          </p:spPr>
          <p:txBody>
            <a:bodyPr wrap="square" lIns="0" tIns="0" rIns="0" bIns="0" rtlCol="0"/>
            <a:lstStyle/>
            <a:p>
              <a:endParaRPr dirty="0">
                <a:latin typeface="+mj-lt"/>
              </a:endParaRPr>
            </a:p>
          </p:txBody>
        </p:sp>
      </p:grpSp>
      <p:graphicFrame>
        <p:nvGraphicFramePr>
          <p:cNvPr id="71" name="object 71"/>
          <p:cNvGraphicFramePr>
            <a:graphicFrameLocks noGrp="1"/>
          </p:cNvGraphicFramePr>
          <p:nvPr>
            <p:extLst>
              <p:ext uri="{D42A27DB-BD31-4B8C-83A1-F6EECF244321}">
                <p14:modId xmlns:p14="http://schemas.microsoft.com/office/powerpoint/2010/main" val="3022079553"/>
              </p:ext>
            </p:extLst>
          </p:nvPr>
        </p:nvGraphicFramePr>
        <p:xfrm>
          <a:off x="9576455" y="2929393"/>
          <a:ext cx="3202307" cy="4785671"/>
        </p:xfrm>
        <a:graphic>
          <a:graphicData uri="http://schemas.openxmlformats.org/drawingml/2006/table">
            <a:tbl>
              <a:tblPr firstRow="1" bandRow="1">
                <a:tableStyleId>{2D5ABB26-0587-4C30-8999-92F81FD0307C}</a:tableStyleId>
              </a:tblPr>
              <a:tblGrid>
                <a:gridCol w="3202307">
                  <a:extLst>
                    <a:ext uri="{9D8B030D-6E8A-4147-A177-3AD203B41FA5}">
                      <a16:colId xmlns:a16="http://schemas.microsoft.com/office/drawing/2014/main" val="20000"/>
                    </a:ext>
                  </a:extLst>
                </a:gridCol>
              </a:tblGrid>
              <a:tr h="2212204">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n-GB" sz="1400" b="1" dirty="0">
                          <a:solidFill>
                            <a:schemeClr val="tx1"/>
                          </a:solidFill>
                          <a:latin typeface="Cambria"/>
                          <a:cs typeface="Cambria"/>
                        </a:rPr>
                        <a:t>Sequence of lessons:</a:t>
                      </a:r>
                    </a:p>
                    <a:p>
                      <a:pPr marL="342900" indent="-342900" algn="just">
                        <a:buAutoNum type="arabicPeriod"/>
                      </a:pPr>
                      <a:r>
                        <a:rPr lang="en-GB" sz="1400" dirty="0">
                          <a:solidFill>
                            <a:schemeClr val="tx1"/>
                          </a:solidFill>
                          <a:latin typeface="+mj-lt"/>
                        </a:rPr>
                        <a:t>Create space by passing accurately to teammates and moving quickly after. </a:t>
                      </a:r>
                      <a:endParaRPr lang="en-GB" sz="1400" b="0" i="0" dirty="0">
                        <a:solidFill>
                          <a:schemeClr val="tx1"/>
                        </a:solidFill>
                        <a:effectLst/>
                        <a:latin typeface="+mj-lt"/>
                      </a:endParaRPr>
                    </a:p>
                    <a:p>
                      <a:pPr marL="342900" indent="-342900" algn="just">
                        <a:buAutoNum type="arabicPeriod"/>
                      </a:pPr>
                      <a:r>
                        <a:rPr lang="en-GB" sz="1400" b="0" i="0" dirty="0">
                          <a:solidFill>
                            <a:schemeClr val="tx1"/>
                          </a:solidFill>
                          <a:effectLst/>
                          <a:latin typeface="+mj-lt"/>
                        </a:rPr>
                        <a:t>Develop the skill of dribbling with the ball.</a:t>
                      </a:r>
                    </a:p>
                    <a:p>
                      <a:pPr marL="342900" indent="-342900" algn="just">
                        <a:buAutoNum type="arabicPeriod"/>
                      </a:pPr>
                      <a:r>
                        <a:rPr lang="en-GB" sz="1400" dirty="0">
                          <a:solidFill>
                            <a:schemeClr val="tx1"/>
                          </a:solidFill>
                          <a:latin typeface="+mj-lt"/>
                        </a:rPr>
                        <a:t>Continue to develop the skill of dribbling with the ball, focussing on running at pace to pass a defender. </a:t>
                      </a:r>
                    </a:p>
                    <a:p>
                      <a:pPr marL="342900" indent="-342900" algn="just">
                        <a:buAutoNum type="arabicPeriod"/>
                      </a:pPr>
                      <a:r>
                        <a:rPr lang="en-GB" sz="1400" dirty="0">
                          <a:solidFill>
                            <a:schemeClr val="tx1"/>
                          </a:solidFill>
                          <a:latin typeface="+mj-lt"/>
                        </a:rPr>
                        <a:t>Play as a defender by slowing attacking players down. </a:t>
                      </a:r>
                    </a:p>
                    <a:p>
                      <a:pPr marL="342900" indent="-342900" algn="just">
                        <a:buAutoNum type="arabicPeriod"/>
                      </a:pPr>
                      <a:r>
                        <a:rPr lang="en-GB" sz="1400" b="0" i="0" dirty="0">
                          <a:solidFill>
                            <a:schemeClr val="tx1"/>
                          </a:solidFill>
                          <a:effectLst/>
                          <a:latin typeface="+mj-lt"/>
                        </a:rPr>
                        <a:t>Unders</a:t>
                      </a:r>
                      <a:r>
                        <a:rPr lang="en-GB" sz="1400" dirty="0">
                          <a:solidFill>
                            <a:schemeClr val="tx1"/>
                          </a:solidFill>
                          <a:latin typeface="+mj-lt"/>
                        </a:rPr>
                        <a:t>tand the concepts of overload, underlap and overlap and apply these in a game scenario. </a:t>
                      </a:r>
                    </a:p>
                    <a:p>
                      <a:pPr marL="342900" indent="-342900" algn="just">
                        <a:buAutoNum type="arabicPeriod"/>
                      </a:pPr>
                      <a:r>
                        <a:rPr lang="en-GB" sz="1400" b="0" i="0" dirty="0">
                          <a:solidFill>
                            <a:schemeClr val="tx1"/>
                          </a:solidFill>
                          <a:effectLst/>
                          <a:latin typeface="+mj-lt"/>
                        </a:rPr>
                        <a:t>Participate in competitive games of football</a:t>
                      </a:r>
                      <a:r>
                        <a:rPr lang="en-GB" sz="1400" dirty="0">
                          <a:solidFill>
                            <a:schemeClr val="tx1"/>
                          </a:solidFill>
                          <a:latin typeface="+mj-lt"/>
                        </a:rPr>
                        <a:t>, demonstrating a positive attitude. </a:t>
                      </a:r>
                      <a:r>
                        <a:rPr lang="en-GB" sz="1400" b="0" i="0" dirty="0">
                          <a:solidFill>
                            <a:schemeClr val="tx1"/>
                          </a:solidFill>
                          <a:effectLst/>
                          <a:latin typeface="+mj-lt"/>
                        </a:rPr>
                        <a:t> </a:t>
                      </a:r>
                    </a:p>
                    <a:p>
                      <a:pPr marL="144780">
                        <a:lnSpc>
                          <a:spcPct val="100000"/>
                        </a:lnSpc>
                        <a:spcBef>
                          <a:spcPts val="0"/>
                        </a:spcBef>
                      </a:pPr>
                      <a:endParaRPr sz="1400" u="none" dirty="0">
                        <a:solidFill>
                          <a:schemeClr val="tx1"/>
                        </a:solidFill>
                        <a:latin typeface="+mj-lt"/>
                        <a:cs typeface="Cambria"/>
                      </a:endParaRPr>
                    </a:p>
                  </a:txBody>
                  <a:tcPr marL="0" marR="0" marT="126365" marB="0">
                    <a:lnL w="12700">
                      <a:solidFill>
                        <a:srgbClr val="044E71"/>
                      </a:solidFill>
                      <a:prstDash val="solid"/>
                    </a:lnL>
                    <a:lnR w="12700">
                      <a:solidFill>
                        <a:srgbClr val="044E71"/>
                      </a:solidFill>
                      <a:prstDash val="solid"/>
                    </a:lnR>
                    <a:lnT w="12700">
                      <a:solidFill>
                        <a:srgbClr val="044E71"/>
                      </a:solidFill>
                      <a:prstDash val="solid"/>
                    </a:lnT>
                    <a:lnB w="12700">
                      <a:solidFill>
                        <a:srgbClr val="2E528F"/>
                      </a:solidFill>
                      <a:prstDash val="solid"/>
                    </a:lnB>
                    <a:solidFill>
                      <a:srgbClr val="044E71">
                        <a:alpha val="19999"/>
                      </a:srgbClr>
                    </a:solidFill>
                  </a:tcPr>
                </a:tc>
                <a:extLst>
                  <a:ext uri="{0D108BD9-81ED-4DB2-BD59-A6C34878D82A}">
                    <a16:rowId xmlns:a16="http://schemas.microsoft.com/office/drawing/2014/main" val="10002"/>
                  </a:ext>
                </a:extLst>
              </a:tr>
              <a:tr h="1032186">
                <a:tc>
                  <a:txBody>
                    <a:bodyPr/>
                    <a:lstStyle/>
                    <a:p>
                      <a:pPr marR="17145" algn="ctr">
                        <a:lnSpc>
                          <a:spcPct val="100000"/>
                        </a:lnSpc>
                        <a:spcBef>
                          <a:spcPts val="819"/>
                        </a:spcBef>
                      </a:pPr>
                      <a:r>
                        <a:rPr sz="1400" u="sng" spc="-10" dirty="0">
                          <a:solidFill>
                            <a:schemeClr val="bg1"/>
                          </a:solidFill>
                          <a:latin typeface="+mj-lt"/>
                          <a:cs typeface="Century"/>
                        </a:rPr>
                        <a:t>Outcome/composite</a:t>
                      </a:r>
                      <a:endParaRPr sz="1400" u="none" dirty="0">
                        <a:solidFill>
                          <a:schemeClr val="bg1"/>
                        </a:solidFill>
                        <a:latin typeface="+mj-lt"/>
                        <a:cs typeface="Century"/>
                      </a:endParaRPr>
                    </a:p>
                    <a:p>
                      <a:pPr marL="12700" marR="5080" lvl="0" indent="0" algn="ctr" defTabSz="914400" eaLnBrk="1" fontAlgn="auto" latinLnBrk="0" hangingPunct="1">
                        <a:lnSpc>
                          <a:spcPct val="100000"/>
                        </a:lnSpc>
                        <a:spcBef>
                          <a:spcPts val="10"/>
                        </a:spcBef>
                        <a:spcAft>
                          <a:spcPts val="0"/>
                        </a:spcAft>
                        <a:buClrTx/>
                        <a:buSzTx/>
                        <a:buFontTx/>
                        <a:buNone/>
                        <a:tabLst/>
                        <a:defRPr/>
                      </a:pPr>
                      <a:r>
                        <a:rPr lang="en-US" sz="1400" dirty="0">
                          <a:solidFill>
                            <a:schemeClr val="bg1"/>
                          </a:solidFill>
                          <a:latin typeface="Calibri" panose="020F0502020204030204" pitchFamily="34" charset="0"/>
                          <a:ea typeface="Calibri" panose="020F0502020204030204" pitchFamily="34" charset="0"/>
                        </a:rPr>
                        <a:t>Play successfully in a team game, applying</a:t>
                      </a:r>
                    </a:p>
                    <a:p>
                      <a:pPr marL="12700" marR="5080" lvl="0" indent="0" algn="ctr" defTabSz="914400" eaLnBrk="1" fontAlgn="auto" latinLnBrk="0" hangingPunct="1">
                        <a:lnSpc>
                          <a:spcPct val="100000"/>
                        </a:lnSpc>
                        <a:spcBef>
                          <a:spcPts val="10"/>
                        </a:spcBef>
                        <a:spcAft>
                          <a:spcPts val="0"/>
                        </a:spcAft>
                        <a:buClrTx/>
                        <a:buSzTx/>
                        <a:buFontTx/>
                        <a:buNone/>
                        <a:tabLst/>
                        <a:defRPr/>
                      </a:pPr>
                      <a:r>
                        <a:rPr lang="en-US" sz="1400" dirty="0">
                          <a:solidFill>
                            <a:schemeClr val="bg1"/>
                          </a:solidFill>
                          <a:latin typeface="Calibri" panose="020F0502020204030204" pitchFamily="34" charset="0"/>
                          <a:ea typeface="Calibri" panose="020F0502020204030204" pitchFamily="34" charset="0"/>
                        </a:rPr>
                        <a:t>tactics learned and remaining positive.</a:t>
                      </a:r>
                      <a:endParaRPr sz="1400" u="none" dirty="0">
                        <a:solidFill>
                          <a:schemeClr val="tx1"/>
                        </a:solidFill>
                        <a:latin typeface="+mj-lt"/>
                        <a:cs typeface="Calibri Light"/>
                      </a:endParaRPr>
                    </a:p>
                  </a:txBody>
                  <a:tcPr marL="0" marR="0" marT="104139" marB="0">
                    <a:lnL w="12700">
                      <a:solidFill>
                        <a:srgbClr val="2E528F"/>
                      </a:solidFill>
                      <a:prstDash val="solid"/>
                    </a:lnL>
                    <a:lnR w="12700">
                      <a:solidFill>
                        <a:srgbClr val="2E528F"/>
                      </a:solidFill>
                      <a:prstDash val="solid"/>
                    </a:lnR>
                    <a:lnT w="12700">
                      <a:solidFill>
                        <a:srgbClr val="2E528F"/>
                      </a:solidFill>
                      <a:prstDash val="solid"/>
                    </a:lnT>
                    <a:lnB w="12700">
                      <a:solidFill>
                        <a:srgbClr val="2E528F"/>
                      </a:solidFill>
                      <a:prstDash val="solid"/>
                    </a:lnB>
                    <a:solidFill>
                      <a:srgbClr val="044E71"/>
                    </a:solidFill>
                  </a:tcPr>
                </a:tc>
                <a:extLst>
                  <a:ext uri="{0D108BD9-81ED-4DB2-BD59-A6C34878D82A}">
                    <a16:rowId xmlns:a16="http://schemas.microsoft.com/office/drawing/2014/main" val="10003"/>
                  </a:ext>
                </a:extLst>
              </a:tr>
            </a:tbl>
          </a:graphicData>
        </a:graphic>
      </p:graphicFrame>
      <p:grpSp>
        <p:nvGrpSpPr>
          <p:cNvPr id="74" name="object 74"/>
          <p:cNvGrpSpPr/>
          <p:nvPr/>
        </p:nvGrpSpPr>
        <p:grpSpPr>
          <a:xfrm>
            <a:off x="43433" y="1049781"/>
            <a:ext cx="2799080" cy="843113"/>
            <a:chOff x="65277" y="4902453"/>
            <a:chExt cx="2799080" cy="461009"/>
          </a:xfrm>
        </p:grpSpPr>
        <p:sp>
          <p:nvSpPr>
            <p:cNvPr id="75" name="object 75"/>
            <p:cNvSpPr/>
            <p:nvPr/>
          </p:nvSpPr>
          <p:spPr>
            <a:xfrm>
              <a:off x="71627" y="4908803"/>
              <a:ext cx="2786380" cy="448309"/>
            </a:xfrm>
            <a:custGeom>
              <a:avLst/>
              <a:gdLst/>
              <a:ahLst/>
              <a:cxnLst/>
              <a:rect l="l" t="t" r="r" b="b"/>
              <a:pathLst>
                <a:path w="2786380" h="448310">
                  <a:moveTo>
                    <a:pt x="2785872" y="0"/>
                  </a:moveTo>
                  <a:lnTo>
                    <a:pt x="0" y="0"/>
                  </a:lnTo>
                  <a:lnTo>
                    <a:pt x="0" y="448056"/>
                  </a:lnTo>
                  <a:lnTo>
                    <a:pt x="2785872" y="448056"/>
                  </a:lnTo>
                  <a:lnTo>
                    <a:pt x="2785872" y="0"/>
                  </a:lnTo>
                  <a:close/>
                </a:path>
              </a:pathLst>
            </a:custGeom>
            <a:solidFill>
              <a:srgbClr val="044E71"/>
            </a:solidFill>
          </p:spPr>
          <p:txBody>
            <a:bodyPr wrap="square" lIns="0" tIns="0" rIns="0" bIns="0" rtlCol="0"/>
            <a:lstStyle/>
            <a:p>
              <a:endParaRPr sz="2000">
                <a:latin typeface="+mj-lt"/>
              </a:endParaRPr>
            </a:p>
          </p:txBody>
        </p:sp>
        <p:sp>
          <p:nvSpPr>
            <p:cNvPr id="76" name="object 76"/>
            <p:cNvSpPr/>
            <p:nvPr/>
          </p:nvSpPr>
          <p:spPr>
            <a:xfrm>
              <a:off x="71627" y="4908803"/>
              <a:ext cx="2786380" cy="448309"/>
            </a:xfrm>
            <a:custGeom>
              <a:avLst/>
              <a:gdLst/>
              <a:ahLst/>
              <a:cxnLst/>
              <a:rect l="l" t="t" r="r" b="b"/>
              <a:pathLst>
                <a:path w="2786380" h="448310">
                  <a:moveTo>
                    <a:pt x="0" y="448056"/>
                  </a:moveTo>
                  <a:lnTo>
                    <a:pt x="2785872" y="448056"/>
                  </a:lnTo>
                  <a:lnTo>
                    <a:pt x="2785872" y="0"/>
                  </a:lnTo>
                  <a:lnTo>
                    <a:pt x="0" y="0"/>
                  </a:lnTo>
                  <a:lnTo>
                    <a:pt x="0" y="448056"/>
                  </a:lnTo>
                  <a:close/>
                </a:path>
              </a:pathLst>
            </a:custGeom>
            <a:ln w="12700">
              <a:solidFill>
                <a:srgbClr val="2E528F"/>
              </a:solidFill>
            </a:ln>
          </p:spPr>
          <p:txBody>
            <a:bodyPr wrap="square" lIns="0" tIns="0" rIns="0" bIns="0" rtlCol="0"/>
            <a:lstStyle/>
            <a:p>
              <a:endParaRPr sz="2000">
                <a:latin typeface="+mj-lt"/>
              </a:endParaRPr>
            </a:p>
          </p:txBody>
        </p:sp>
      </p:grpSp>
      <p:sp>
        <p:nvSpPr>
          <p:cNvPr id="77" name="object 77"/>
          <p:cNvSpPr txBox="1"/>
          <p:nvPr/>
        </p:nvSpPr>
        <p:spPr>
          <a:xfrm>
            <a:off x="69660" y="1065897"/>
            <a:ext cx="2720915" cy="518732"/>
          </a:xfrm>
          <a:prstGeom prst="rect">
            <a:avLst/>
          </a:prstGeom>
        </p:spPr>
        <p:txBody>
          <a:bodyPr vert="horz" wrap="square" lIns="0" tIns="13335" rIns="0" bIns="0" rtlCol="0">
            <a:spAutoFit/>
          </a:bodyPr>
          <a:lstStyle/>
          <a:p>
            <a:pPr algn="ctr">
              <a:spcBef>
                <a:spcPts val="105"/>
              </a:spcBef>
            </a:pPr>
            <a:r>
              <a:rPr kumimoji="0" lang="en-GB" sz="1600" b="1" i="0" u="sng" strike="noStrike" kern="0" cap="none" spc="-10" normalizeH="0" baseline="0" noProof="0" dirty="0">
                <a:ln>
                  <a:noFill/>
                </a:ln>
                <a:solidFill>
                  <a:srgbClr val="FFFFFF"/>
                </a:solidFill>
                <a:effectLst/>
                <a:uLnTx/>
                <a:uFillTx/>
                <a:latin typeface="+mj-lt"/>
                <a:cs typeface="Cambria"/>
              </a:rPr>
              <a:t>Computing</a:t>
            </a:r>
          </a:p>
          <a:p>
            <a:pPr algn="ctr">
              <a:spcBef>
                <a:spcPts val="105"/>
              </a:spcBef>
            </a:pPr>
            <a:r>
              <a:rPr kumimoji="0" lang="en-GB" sz="1600" i="0" u="none" strike="noStrike" kern="0" cap="none" spc="-10" normalizeH="0" baseline="0" noProof="0" dirty="0">
                <a:ln>
                  <a:noFill/>
                </a:ln>
                <a:solidFill>
                  <a:srgbClr val="FFFFFF"/>
                </a:solidFill>
                <a:effectLst/>
                <a:uLnTx/>
                <a:uFillTx/>
                <a:latin typeface="+mj-lt"/>
                <a:cs typeface="Cambria"/>
              </a:rPr>
              <a:t>Online safety</a:t>
            </a:r>
            <a:endParaRPr kumimoji="0" lang="en-GB" sz="1600" i="0" u="none" strike="noStrike" kern="0" cap="none" spc="65" normalizeH="0" baseline="0" noProof="0" dirty="0">
              <a:ln>
                <a:noFill/>
              </a:ln>
              <a:solidFill>
                <a:srgbClr val="FFFFFF"/>
              </a:solidFill>
              <a:effectLst/>
              <a:uLnTx/>
              <a:uFillTx/>
              <a:latin typeface="+mj-lt"/>
              <a:cs typeface="Cambria"/>
            </a:endParaRPr>
          </a:p>
        </p:txBody>
      </p:sp>
      <p:grpSp>
        <p:nvGrpSpPr>
          <p:cNvPr id="78" name="object 78"/>
          <p:cNvGrpSpPr/>
          <p:nvPr/>
        </p:nvGrpSpPr>
        <p:grpSpPr>
          <a:xfrm>
            <a:off x="70021" y="1946457"/>
            <a:ext cx="2786380" cy="1600433"/>
            <a:chOff x="71627" y="5398008"/>
            <a:chExt cx="2786380" cy="422276"/>
          </a:xfrm>
        </p:grpSpPr>
        <p:sp>
          <p:nvSpPr>
            <p:cNvPr id="79" name="object 79"/>
            <p:cNvSpPr/>
            <p:nvPr/>
          </p:nvSpPr>
          <p:spPr>
            <a:xfrm>
              <a:off x="71627" y="5398009"/>
              <a:ext cx="2786380" cy="422275"/>
            </a:xfrm>
            <a:custGeom>
              <a:avLst/>
              <a:gdLst/>
              <a:ahLst/>
              <a:cxnLst/>
              <a:rect l="l" t="t" r="r" b="b"/>
              <a:pathLst>
                <a:path w="2786380" h="422275">
                  <a:moveTo>
                    <a:pt x="2785872" y="0"/>
                  </a:moveTo>
                  <a:lnTo>
                    <a:pt x="0" y="0"/>
                  </a:lnTo>
                  <a:lnTo>
                    <a:pt x="0" y="422148"/>
                  </a:lnTo>
                  <a:lnTo>
                    <a:pt x="2785872" y="422148"/>
                  </a:lnTo>
                  <a:lnTo>
                    <a:pt x="2785872" y="0"/>
                  </a:lnTo>
                  <a:close/>
                </a:path>
              </a:pathLst>
            </a:custGeom>
            <a:solidFill>
              <a:srgbClr val="8FAADC"/>
            </a:solidFill>
          </p:spPr>
          <p:txBody>
            <a:bodyPr wrap="square" lIns="0" tIns="0" rIns="0" bIns="0" rtlCol="0"/>
            <a:lstStyle/>
            <a:p>
              <a:endParaRPr dirty="0">
                <a:latin typeface="+mj-lt"/>
              </a:endParaRPr>
            </a:p>
          </p:txBody>
        </p:sp>
        <p:sp>
          <p:nvSpPr>
            <p:cNvPr id="80" name="object 80"/>
            <p:cNvSpPr/>
            <p:nvPr/>
          </p:nvSpPr>
          <p:spPr>
            <a:xfrm>
              <a:off x="71627" y="5398008"/>
              <a:ext cx="2786380" cy="422275"/>
            </a:xfrm>
            <a:custGeom>
              <a:avLst/>
              <a:gdLst/>
              <a:ahLst/>
              <a:cxnLst/>
              <a:rect l="l" t="t" r="r" b="b"/>
              <a:pathLst>
                <a:path w="2786380" h="422275">
                  <a:moveTo>
                    <a:pt x="0" y="422148"/>
                  </a:moveTo>
                  <a:lnTo>
                    <a:pt x="2785872" y="422148"/>
                  </a:lnTo>
                  <a:lnTo>
                    <a:pt x="2785872" y="0"/>
                  </a:lnTo>
                  <a:lnTo>
                    <a:pt x="0" y="0"/>
                  </a:lnTo>
                  <a:lnTo>
                    <a:pt x="0" y="422148"/>
                  </a:lnTo>
                  <a:close/>
                </a:path>
              </a:pathLst>
            </a:custGeom>
            <a:ln w="12700">
              <a:solidFill>
                <a:srgbClr val="2E528F"/>
              </a:solidFill>
            </a:ln>
          </p:spPr>
          <p:txBody>
            <a:bodyPr wrap="square" lIns="0" tIns="0" rIns="0" bIns="0" rtlCol="0"/>
            <a:lstStyle/>
            <a:p>
              <a:endParaRPr>
                <a:latin typeface="+mj-lt"/>
              </a:endParaRPr>
            </a:p>
          </p:txBody>
        </p:sp>
      </p:grpSp>
      <p:grpSp>
        <p:nvGrpSpPr>
          <p:cNvPr id="82" name="object 82"/>
          <p:cNvGrpSpPr/>
          <p:nvPr/>
        </p:nvGrpSpPr>
        <p:grpSpPr>
          <a:xfrm>
            <a:off x="57852" y="3606789"/>
            <a:ext cx="2846892" cy="5074318"/>
            <a:chOff x="64007" y="5856732"/>
            <a:chExt cx="2837981" cy="2951816"/>
          </a:xfrm>
        </p:grpSpPr>
        <p:sp>
          <p:nvSpPr>
            <p:cNvPr id="83" name="object 83"/>
            <p:cNvSpPr/>
            <p:nvPr/>
          </p:nvSpPr>
          <p:spPr>
            <a:xfrm>
              <a:off x="117513" y="5883791"/>
              <a:ext cx="2784475" cy="2924757"/>
            </a:xfrm>
            <a:custGeom>
              <a:avLst/>
              <a:gdLst/>
              <a:ahLst/>
              <a:cxnLst/>
              <a:rect l="l" t="t" r="r" b="b"/>
              <a:pathLst>
                <a:path w="2784475" h="3226434">
                  <a:moveTo>
                    <a:pt x="2784348" y="0"/>
                  </a:moveTo>
                  <a:lnTo>
                    <a:pt x="0" y="0"/>
                  </a:lnTo>
                  <a:lnTo>
                    <a:pt x="0" y="3226307"/>
                  </a:lnTo>
                  <a:lnTo>
                    <a:pt x="2784348" y="3226307"/>
                  </a:lnTo>
                  <a:lnTo>
                    <a:pt x="2784348" y="0"/>
                  </a:lnTo>
                  <a:close/>
                </a:path>
              </a:pathLst>
            </a:custGeom>
            <a:solidFill>
              <a:srgbClr val="044E71">
                <a:alpha val="19999"/>
              </a:srgbClr>
            </a:solidFill>
          </p:spPr>
          <p:txBody>
            <a:bodyPr wrap="square" lIns="0" tIns="0" rIns="0" bIns="0" rtlCol="0"/>
            <a:lstStyle/>
            <a:p>
              <a:pPr marL="342900" indent="-342900">
                <a:buAutoNum type="arabicPeriod"/>
              </a:pPr>
              <a:endParaRPr lang="en-GB" sz="1600" b="1" dirty="0">
                <a:solidFill>
                  <a:schemeClr val="tx1"/>
                </a:solidFill>
                <a:latin typeface="Cambria"/>
                <a:cs typeface="Cambria"/>
              </a:endParaRPr>
            </a:p>
            <a:p>
              <a:endParaRPr sz="1600" dirty="0">
                <a:latin typeface="+mj-lt"/>
              </a:endParaRPr>
            </a:p>
          </p:txBody>
        </p:sp>
        <p:sp>
          <p:nvSpPr>
            <p:cNvPr id="84" name="object 84"/>
            <p:cNvSpPr/>
            <p:nvPr/>
          </p:nvSpPr>
          <p:spPr>
            <a:xfrm>
              <a:off x="64007" y="5856732"/>
              <a:ext cx="2784475" cy="2951816"/>
            </a:xfrm>
            <a:custGeom>
              <a:avLst/>
              <a:gdLst/>
              <a:ahLst/>
              <a:cxnLst/>
              <a:rect l="l" t="t" r="r" b="b"/>
              <a:pathLst>
                <a:path w="2784475" h="3226434">
                  <a:moveTo>
                    <a:pt x="0" y="3226307"/>
                  </a:moveTo>
                  <a:lnTo>
                    <a:pt x="2784348" y="3226307"/>
                  </a:lnTo>
                  <a:lnTo>
                    <a:pt x="2784348" y="0"/>
                  </a:lnTo>
                  <a:lnTo>
                    <a:pt x="0" y="0"/>
                  </a:lnTo>
                  <a:lnTo>
                    <a:pt x="0" y="3226307"/>
                  </a:lnTo>
                  <a:close/>
                </a:path>
              </a:pathLst>
            </a:custGeom>
            <a:ln w="12699">
              <a:solidFill>
                <a:srgbClr val="044E71"/>
              </a:solidFill>
            </a:ln>
          </p:spPr>
          <p:txBody>
            <a:bodyPr wrap="square" lIns="0" tIns="0" rIns="0" bIns="0" rtlCol="0"/>
            <a:lstStyle/>
            <a:p>
              <a:endParaRPr>
                <a:latin typeface="+mj-lt"/>
              </a:endParaRPr>
            </a:p>
          </p:txBody>
        </p:sp>
      </p:grpSp>
      <p:sp>
        <p:nvSpPr>
          <p:cNvPr id="86" name="object 86"/>
          <p:cNvSpPr txBox="1"/>
          <p:nvPr/>
        </p:nvSpPr>
        <p:spPr>
          <a:xfrm>
            <a:off x="172784" y="3272085"/>
            <a:ext cx="2597974" cy="508857"/>
          </a:xfrm>
          <a:prstGeom prst="rect">
            <a:avLst/>
          </a:prstGeom>
        </p:spPr>
        <p:txBody>
          <a:bodyPr vert="horz" wrap="square" lIns="0" tIns="12700" rIns="0" bIns="0" rtlCol="0">
            <a:spAutoFit/>
          </a:bodyPr>
          <a:lstStyle/>
          <a:p>
            <a:pPr marL="342900" lvl="0" indent="-342900">
              <a:lnSpc>
                <a:spcPct val="107000"/>
              </a:lnSpc>
              <a:spcAft>
                <a:spcPts val="0"/>
              </a:spcAft>
              <a:buFont typeface="+mj-lt"/>
              <a:buAutoNum type="arabicPeriod"/>
            </a:pPr>
            <a:endParaRPr lang="en-GB" sz="1000" b="0" i="0" dirty="0">
              <a:solidFill>
                <a:schemeClr val="bg1"/>
              </a:solidFill>
              <a:effectLst/>
              <a:highlight>
                <a:srgbClr val="FFFF00"/>
              </a:highlight>
              <a:latin typeface="+mj-lt"/>
              <a:ea typeface="Cambria" panose="02040503050406030204" pitchFamily="18" charset="0"/>
            </a:endParaRPr>
          </a:p>
          <a:p>
            <a:pPr marL="342900" lvl="0" indent="-342900">
              <a:lnSpc>
                <a:spcPct val="107000"/>
              </a:lnSpc>
              <a:spcAft>
                <a:spcPts val="0"/>
              </a:spcAft>
              <a:buFont typeface="+mj-lt"/>
              <a:buAutoNum type="arabicPeriod"/>
            </a:pPr>
            <a:endParaRPr lang="en-GB" sz="1000" dirty="0">
              <a:solidFill>
                <a:schemeClr val="bg1"/>
              </a:solidFill>
              <a:effectLst/>
              <a:highlight>
                <a:srgbClr val="FFFF00"/>
              </a:highlight>
              <a:latin typeface="+mj-lt"/>
              <a:ea typeface="Cambria" panose="02040503050406030204" pitchFamily="18" charset="0"/>
              <a:cs typeface="Times New Roman" panose="02020603050405020304" pitchFamily="18" charset="0"/>
            </a:endParaRPr>
          </a:p>
          <a:p>
            <a:pPr marL="192405" marR="0" lvl="0" indent="-180340" defTabSz="914400" eaLnBrk="1" fontAlgn="auto" latinLnBrk="0" hangingPunct="1">
              <a:lnSpc>
                <a:spcPct val="100000"/>
              </a:lnSpc>
              <a:spcBef>
                <a:spcPts val="100"/>
              </a:spcBef>
              <a:spcAft>
                <a:spcPts val="0"/>
              </a:spcAft>
              <a:buClrTx/>
              <a:buSzTx/>
              <a:buFont typeface="Wingdings"/>
              <a:buChar char=""/>
              <a:tabLst>
                <a:tab pos="192405" algn="l"/>
                <a:tab pos="193040" algn="l"/>
              </a:tabLst>
              <a:defRPr/>
            </a:pPr>
            <a:endParaRPr kumimoji="0" lang="en-GB" sz="1000" b="0" i="0" u="none" strike="noStrike" kern="0" cap="none" spc="0" normalizeH="0" baseline="0" noProof="0" dirty="0">
              <a:ln>
                <a:noFill/>
              </a:ln>
              <a:solidFill>
                <a:schemeClr val="bg1"/>
              </a:solidFill>
              <a:effectLst/>
              <a:highlight>
                <a:srgbClr val="FFFF00"/>
              </a:highlight>
              <a:uLnTx/>
              <a:uFillTx/>
              <a:latin typeface="+mj-lt"/>
              <a:ea typeface="Cambria" panose="02040503050406030204" pitchFamily="18" charset="0"/>
              <a:cs typeface="Century"/>
            </a:endParaRPr>
          </a:p>
        </p:txBody>
      </p:sp>
      <p:grpSp>
        <p:nvGrpSpPr>
          <p:cNvPr id="87" name="object 87"/>
          <p:cNvGrpSpPr/>
          <p:nvPr/>
        </p:nvGrpSpPr>
        <p:grpSpPr>
          <a:xfrm>
            <a:off x="75406" y="8061810"/>
            <a:ext cx="2792730" cy="1283359"/>
            <a:chOff x="65277" y="9114788"/>
            <a:chExt cx="2792730" cy="471805"/>
          </a:xfrm>
        </p:grpSpPr>
        <p:sp>
          <p:nvSpPr>
            <p:cNvPr id="88" name="object 88"/>
            <p:cNvSpPr/>
            <p:nvPr/>
          </p:nvSpPr>
          <p:spPr>
            <a:xfrm>
              <a:off x="71627" y="9121138"/>
              <a:ext cx="2780030" cy="459105"/>
            </a:xfrm>
            <a:custGeom>
              <a:avLst/>
              <a:gdLst/>
              <a:ahLst/>
              <a:cxnLst/>
              <a:rect l="l" t="t" r="r" b="b"/>
              <a:pathLst>
                <a:path w="2780030" h="459104">
                  <a:moveTo>
                    <a:pt x="2779776" y="0"/>
                  </a:moveTo>
                  <a:lnTo>
                    <a:pt x="0" y="0"/>
                  </a:lnTo>
                  <a:lnTo>
                    <a:pt x="0" y="458724"/>
                  </a:lnTo>
                  <a:lnTo>
                    <a:pt x="2779776" y="458724"/>
                  </a:lnTo>
                  <a:lnTo>
                    <a:pt x="2779776" y="0"/>
                  </a:lnTo>
                  <a:close/>
                </a:path>
              </a:pathLst>
            </a:custGeom>
            <a:solidFill>
              <a:srgbClr val="044E71"/>
            </a:solidFill>
          </p:spPr>
          <p:txBody>
            <a:bodyPr wrap="square" lIns="0" tIns="0" rIns="0" bIns="0" rtlCol="0"/>
            <a:lstStyle/>
            <a:p>
              <a:endParaRPr dirty="0"/>
            </a:p>
          </p:txBody>
        </p:sp>
        <p:sp>
          <p:nvSpPr>
            <p:cNvPr id="89" name="object 89"/>
            <p:cNvSpPr/>
            <p:nvPr/>
          </p:nvSpPr>
          <p:spPr>
            <a:xfrm>
              <a:off x="71627" y="9121138"/>
              <a:ext cx="2780030" cy="459105"/>
            </a:xfrm>
            <a:custGeom>
              <a:avLst/>
              <a:gdLst/>
              <a:ahLst/>
              <a:cxnLst/>
              <a:rect l="l" t="t" r="r" b="b"/>
              <a:pathLst>
                <a:path w="2780030" h="459104">
                  <a:moveTo>
                    <a:pt x="0" y="458724"/>
                  </a:moveTo>
                  <a:lnTo>
                    <a:pt x="2779776" y="458724"/>
                  </a:lnTo>
                  <a:lnTo>
                    <a:pt x="2779776" y="0"/>
                  </a:lnTo>
                  <a:lnTo>
                    <a:pt x="0" y="0"/>
                  </a:lnTo>
                  <a:lnTo>
                    <a:pt x="0" y="458724"/>
                  </a:lnTo>
                  <a:close/>
                </a:path>
              </a:pathLst>
            </a:custGeom>
            <a:ln w="12700">
              <a:solidFill>
                <a:srgbClr val="2E528F"/>
              </a:solidFill>
            </a:ln>
          </p:spPr>
          <p:txBody>
            <a:bodyPr wrap="square" lIns="0" tIns="0" rIns="0" bIns="0" rtlCol="0"/>
            <a:lstStyle/>
            <a:p>
              <a:endParaRPr/>
            </a:p>
          </p:txBody>
        </p:sp>
      </p:grpSp>
      <p:sp>
        <p:nvSpPr>
          <p:cNvPr id="90" name="object 90"/>
          <p:cNvSpPr txBox="1"/>
          <p:nvPr/>
        </p:nvSpPr>
        <p:spPr>
          <a:xfrm>
            <a:off x="201915" y="8297295"/>
            <a:ext cx="2597974" cy="887422"/>
          </a:xfrm>
          <a:prstGeom prst="rect">
            <a:avLst/>
          </a:prstGeom>
        </p:spPr>
        <p:txBody>
          <a:bodyPr vert="horz" wrap="square" lIns="0" tIns="12700" rIns="0" bIns="0" rtlCol="0">
            <a:spAutoFit/>
          </a:bodyPr>
          <a:lstStyle/>
          <a:p>
            <a:pPr algn="ctr">
              <a:lnSpc>
                <a:spcPct val="100000"/>
              </a:lnSpc>
              <a:spcBef>
                <a:spcPts val="100"/>
              </a:spcBef>
            </a:pPr>
            <a:r>
              <a:rPr sz="1400" u="sng" spc="-10" dirty="0">
                <a:solidFill>
                  <a:schemeClr val="bg1"/>
                </a:solidFill>
                <a:latin typeface="+mj-lt"/>
                <a:cs typeface="Century"/>
              </a:rPr>
              <a:t>Outcome</a:t>
            </a:r>
            <a:r>
              <a:rPr lang="en-GB" sz="1400" u="sng" spc="-10" dirty="0">
                <a:solidFill>
                  <a:schemeClr val="bg1"/>
                </a:solidFill>
                <a:latin typeface="+mj-lt"/>
                <a:cs typeface="Century"/>
              </a:rPr>
              <a:t>s</a:t>
            </a:r>
            <a:r>
              <a:rPr sz="1400" u="sng" spc="-10" dirty="0">
                <a:solidFill>
                  <a:schemeClr val="bg1"/>
                </a:solidFill>
                <a:latin typeface="+mj-lt"/>
                <a:cs typeface="Century"/>
              </a:rPr>
              <a:t>/</a:t>
            </a:r>
            <a:r>
              <a:rPr sz="1400" u="sng" spc="-10" dirty="0" err="1">
                <a:solidFill>
                  <a:schemeClr val="bg1"/>
                </a:solidFill>
                <a:latin typeface="+mj-lt"/>
                <a:cs typeface="Century"/>
              </a:rPr>
              <a:t>composit</a:t>
            </a:r>
            <a:r>
              <a:rPr lang="en-GB" sz="1400" u="sng" spc="-10" dirty="0">
                <a:solidFill>
                  <a:schemeClr val="bg1"/>
                </a:solidFill>
                <a:latin typeface="+mj-lt"/>
                <a:cs typeface="Century"/>
              </a:rPr>
              <a:t>e</a:t>
            </a:r>
          </a:p>
          <a:p>
            <a:pPr algn="ctr">
              <a:lnSpc>
                <a:spcPct val="100000"/>
              </a:lnSpc>
              <a:spcBef>
                <a:spcPts val="100"/>
              </a:spcBef>
            </a:pPr>
            <a:r>
              <a:rPr lang="en-GB" sz="1400" spc="-10" dirty="0">
                <a:solidFill>
                  <a:schemeClr val="bg1"/>
                </a:solidFill>
                <a:latin typeface="+mj-lt"/>
                <a:cs typeface="Century"/>
              </a:rPr>
              <a:t>Create a poster outlining rules to keep ourselves safe when using technology. </a:t>
            </a:r>
            <a:r>
              <a:rPr lang="en-GB" sz="1400" u="sng" spc="-10" dirty="0">
                <a:solidFill>
                  <a:schemeClr val="bg1"/>
                </a:solidFill>
                <a:latin typeface="+mj-lt"/>
                <a:cs typeface="Century"/>
              </a:rPr>
              <a:t>. </a:t>
            </a:r>
          </a:p>
        </p:txBody>
      </p:sp>
      <p:pic>
        <p:nvPicPr>
          <p:cNvPr id="39" name="Picture 38"/>
          <p:cNvPicPr>
            <a:picLocks noChangeAspect="1"/>
          </p:cNvPicPr>
          <p:nvPr/>
        </p:nvPicPr>
        <p:blipFill>
          <a:blip r:embed="rId2"/>
          <a:stretch>
            <a:fillRect/>
          </a:stretch>
        </p:blipFill>
        <p:spPr>
          <a:xfrm>
            <a:off x="11028816" y="88440"/>
            <a:ext cx="1027546" cy="910530"/>
          </a:xfrm>
          <a:prstGeom prst="rect">
            <a:avLst/>
          </a:prstGeom>
        </p:spPr>
      </p:pic>
      <p:sp>
        <p:nvSpPr>
          <p:cNvPr id="107" name="TextBox 106">
            <a:extLst>
              <a:ext uri="{FF2B5EF4-FFF2-40B4-BE49-F238E27FC236}">
                <a16:creationId xmlns:a16="http://schemas.microsoft.com/office/drawing/2014/main" id="{2EE8CC60-7C09-16DC-E57F-8209320749CA}"/>
              </a:ext>
            </a:extLst>
          </p:cNvPr>
          <p:cNvSpPr txBox="1"/>
          <p:nvPr/>
        </p:nvSpPr>
        <p:spPr>
          <a:xfrm>
            <a:off x="136263" y="1988211"/>
            <a:ext cx="2699130" cy="1329146"/>
          </a:xfrm>
          <a:prstGeom prst="rect">
            <a:avLst/>
          </a:prstGeom>
          <a:noFill/>
        </p:spPr>
        <p:txBody>
          <a:bodyPr wrap="square">
            <a:spAutoFit/>
          </a:bodyPr>
          <a:lstStyle/>
          <a:p>
            <a:pPr algn="ctr">
              <a:lnSpc>
                <a:spcPts val="1320"/>
              </a:lnSpc>
              <a:spcBef>
                <a:spcPts val="495"/>
              </a:spcBef>
            </a:pPr>
            <a:r>
              <a:rPr lang="en-GB" sz="1400" b="1" u="sng" spc="45" dirty="0">
                <a:solidFill>
                  <a:schemeClr val="tx1"/>
                </a:solidFill>
                <a:latin typeface="+mj-lt"/>
                <a:cs typeface="Cambria"/>
              </a:rPr>
              <a:t>INTENT</a:t>
            </a:r>
          </a:p>
          <a:p>
            <a:pPr algn="ctr">
              <a:lnSpc>
                <a:spcPts val="1320"/>
              </a:lnSpc>
              <a:spcBef>
                <a:spcPts val="495"/>
              </a:spcBef>
            </a:pPr>
            <a:r>
              <a:rPr lang="en-US" sz="1400" dirty="0">
                <a:solidFill>
                  <a:schemeClr val="tx1"/>
                </a:solidFill>
                <a:effectLst/>
                <a:latin typeface="+mj-lt"/>
                <a:ea typeface="Calibri" panose="020F0502020204030204" pitchFamily="34" charset="0"/>
                <a:cs typeface="Calibri" panose="020F0502020204030204" pitchFamily="34" charset="0"/>
              </a:rPr>
              <a:t>Use technology safely, respectfully and responsibly; </a:t>
            </a:r>
            <a:r>
              <a:rPr lang="en-US" sz="1400" dirty="0" err="1">
                <a:solidFill>
                  <a:schemeClr val="tx1"/>
                </a:solidFill>
                <a:effectLst/>
                <a:latin typeface="+mj-lt"/>
                <a:ea typeface="Calibri" panose="020F0502020204030204" pitchFamily="34" charset="0"/>
                <a:cs typeface="Calibri" panose="020F0502020204030204" pitchFamily="34" charset="0"/>
              </a:rPr>
              <a:t>recognise</a:t>
            </a:r>
            <a:r>
              <a:rPr lang="en-US" sz="1400" dirty="0">
                <a:solidFill>
                  <a:schemeClr val="tx1"/>
                </a:solidFill>
                <a:effectLst/>
                <a:latin typeface="+mj-lt"/>
                <a:ea typeface="Calibri" panose="020F0502020204030204" pitchFamily="34" charset="0"/>
                <a:cs typeface="Calibri" panose="020F0502020204030204" pitchFamily="34" charset="0"/>
              </a:rPr>
              <a:t> acceptable and unacceptable </a:t>
            </a:r>
            <a:r>
              <a:rPr lang="en-US" sz="1400" dirty="0" err="1">
                <a:solidFill>
                  <a:schemeClr val="tx1"/>
                </a:solidFill>
                <a:effectLst/>
                <a:latin typeface="+mj-lt"/>
                <a:ea typeface="Calibri" panose="020F0502020204030204" pitchFamily="34" charset="0"/>
                <a:cs typeface="Calibri" panose="020F0502020204030204" pitchFamily="34" charset="0"/>
              </a:rPr>
              <a:t>behaviour</a:t>
            </a:r>
            <a:r>
              <a:rPr lang="en-US" sz="1400" dirty="0">
                <a:solidFill>
                  <a:schemeClr val="tx1"/>
                </a:solidFill>
                <a:effectLst/>
                <a:latin typeface="+mj-lt"/>
                <a:ea typeface="Calibri" panose="020F0502020204030204" pitchFamily="34" charset="0"/>
                <a:cs typeface="Calibri" panose="020F0502020204030204" pitchFamily="34" charset="0"/>
              </a:rPr>
              <a:t> online; identify a range of ways to report concerns about content and contact</a:t>
            </a:r>
            <a:r>
              <a:rPr lang="en-GB" sz="1400" b="1" spc="45" dirty="0">
                <a:solidFill>
                  <a:schemeClr val="tx1"/>
                </a:solidFill>
                <a:effectLst/>
                <a:latin typeface="+mj-lt"/>
                <a:ea typeface="Calibri" panose="020F0502020204030204" pitchFamily="34" charset="0"/>
                <a:cs typeface="Calibri" panose="020F0502020204030204" pitchFamily="34" charset="0"/>
              </a:rPr>
              <a:t>.</a:t>
            </a:r>
            <a:endParaRPr lang="en-GB" sz="1400" b="1" spc="45" dirty="0">
              <a:solidFill>
                <a:schemeClr val="tx1"/>
              </a:solidFill>
              <a:latin typeface="+mj-lt"/>
              <a:cs typeface="Cambria"/>
            </a:endParaRPr>
          </a:p>
        </p:txBody>
      </p:sp>
      <p:sp>
        <p:nvSpPr>
          <p:cNvPr id="108" name="object 18">
            <a:extLst>
              <a:ext uri="{FF2B5EF4-FFF2-40B4-BE49-F238E27FC236}">
                <a16:creationId xmlns:a16="http://schemas.microsoft.com/office/drawing/2014/main" id="{48856065-6334-5651-33F2-4F65420C3326}"/>
              </a:ext>
            </a:extLst>
          </p:cNvPr>
          <p:cNvSpPr txBox="1"/>
          <p:nvPr/>
        </p:nvSpPr>
        <p:spPr>
          <a:xfrm>
            <a:off x="6167961" y="1067219"/>
            <a:ext cx="3224433" cy="828432"/>
          </a:xfrm>
          <a:prstGeom prst="rect">
            <a:avLst/>
          </a:prstGeom>
          <a:solidFill>
            <a:srgbClr val="044E71"/>
          </a:solidFill>
          <a:ln w="12700">
            <a:solidFill>
              <a:srgbClr val="2E528F"/>
            </a:solidFill>
          </a:ln>
        </p:spPr>
        <p:txBody>
          <a:bodyPr vert="horz" wrap="square" lIns="0" tIns="93980" rIns="0" bIns="0" rtlCol="0">
            <a:spAutoFit/>
          </a:bodyPr>
          <a:lstStyle/>
          <a:p>
            <a:pPr algn="ctr">
              <a:lnSpc>
                <a:spcPct val="100000"/>
              </a:lnSpc>
              <a:spcBef>
                <a:spcPts val="740"/>
              </a:spcBef>
            </a:pPr>
            <a:r>
              <a:rPr lang="en-GB" sz="1600" b="1" u="sng" spc="-25" dirty="0">
                <a:solidFill>
                  <a:schemeClr val="bg1"/>
                </a:solidFill>
                <a:latin typeface="+mj-lt"/>
                <a:cs typeface="Cambria"/>
              </a:rPr>
              <a:t>PE</a:t>
            </a:r>
            <a:endParaRPr sz="1600" u="sng" dirty="0">
              <a:solidFill>
                <a:schemeClr val="bg1"/>
              </a:solidFill>
              <a:latin typeface="+mj-lt"/>
              <a:cs typeface="Cambria"/>
            </a:endParaRPr>
          </a:p>
          <a:p>
            <a:pPr marL="56515" marR="0" lvl="0" indent="0" algn="ctr" defTabSz="914400" eaLnBrk="1" fontAlgn="auto" latinLnBrk="0" hangingPunct="1">
              <a:lnSpc>
                <a:spcPct val="100000"/>
              </a:lnSpc>
              <a:spcBef>
                <a:spcPts val="240"/>
              </a:spcBef>
              <a:spcAft>
                <a:spcPts val="0"/>
              </a:spcAft>
              <a:buClrTx/>
              <a:buSzTx/>
              <a:buFontTx/>
              <a:buNone/>
              <a:tabLst/>
              <a:defRPr/>
            </a:pPr>
            <a:r>
              <a:rPr kumimoji="0" lang="en-US" sz="1600" b="0" i="0" u="none" strike="noStrike" kern="0" cap="none" spc="0" normalizeH="0" baseline="0" noProof="0" dirty="0">
                <a:ln>
                  <a:noFill/>
                </a:ln>
                <a:solidFill>
                  <a:schemeClr val="bg1"/>
                </a:solidFill>
                <a:effectLst/>
                <a:uLnTx/>
                <a:uFillTx/>
                <a:latin typeface="+mj-lt"/>
                <a:ea typeface="+mn-ea"/>
                <a:cs typeface="+mn-cs"/>
              </a:rPr>
              <a:t>Netball</a:t>
            </a:r>
          </a:p>
          <a:p>
            <a:pPr algn="ctr">
              <a:lnSpc>
                <a:spcPct val="100000"/>
              </a:lnSpc>
            </a:pPr>
            <a:endParaRPr lang="en-GB" sz="1400" spc="-10" dirty="0">
              <a:solidFill>
                <a:schemeClr val="bg1"/>
              </a:solidFill>
              <a:latin typeface="+mj-lt"/>
              <a:cs typeface="Century"/>
            </a:endParaRPr>
          </a:p>
        </p:txBody>
      </p:sp>
      <p:sp>
        <p:nvSpPr>
          <p:cNvPr id="109" name="object 18">
            <a:extLst>
              <a:ext uri="{FF2B5EF4-FFF2-40B4-BE49-F238E27FC236}">
                <a16:creationId xmlns:a16="http://schemas.microsoft.com/office/drawing/2014/main" id="{13332F09-08C7-0982-73A4-C44A6D2F068E}"/>
              </a:ext>
            </a:extLst>
          </p:cNvPr>
          <p:cNvSpPr txBox="1"/>
          <p:nvPr/>
        </p:nvSpPr>
        <p:spPr>
          <a:xfrm>
            <a:off x="2875780" y="1061394"/>
            <a:ext cx="3174511" cy="802784"/>
          </a:xfrm>
          <a:prstGeom prst="rect">
            <a:avLst/>
          </a:prstGeom>
          <a:solidFill>
            <a:srgbClr val="044E71"/>
          </a:solidFill>
          <a:ln w="12700">
            <a:solidFill>
              <a:srgbClr val="2E528F"/>
            </a:solidFill>
          </a:ln>
        </p:spPr>
        <p:txBody>
          <a:bodyPr vert="horz" wrap="square" lIns="0" tIns="93980" rIns="0" bIns="0" rtlCol="0" anchor="t">
            <a:spAutoFit/>
          </a:bodyPr>
          <a:lstStyle/>
          <a:p>
            <a:pPr algn="ctr">
              <a:lnSpc>
                <a:spcPct val="100000"/>
              </a:lnSpc>
              <a:spcBef>
                <a:spcPts val="740"/>
              </a:spcBef>
            </a:pPr>
            <a:r>
              <a:rPr lang="en-GB" sz="1600" b="1" u="sng" spc="-25" dirty="0">
                <a:solidFill>
                  <a:srgbClr val="FFFFFF"/>
                </a:solidFill>
                <a:latin typeface="+mj-lt"/>
                <a:cs typeface="Cambria"/>
              </a:rPr>
              <a:t>Art</a:t>
            </a:r>
          </a:p>
          <a:p>
            <a:pPr marL="0" marR="0" lvl="0" indent="0" algn="ctr" defTabSz="914400" eaLnBrk="1" fontAlgn="auto" latinLnBrk="0" hangingPunct="1">
              <a:lnSpc>
                <a:spcPct val="100000"/>
              </a:lnSpc>
              <a:spcBef>
                <a:spcPts val="5"/>
              </a:spcBef>
              <a:spcAft>
                <a:spcPts val="0"/>
              </a:spcAft>
              <a:buClrTx/>
              <a:buSzTx/>
              <a:buFontTx/>
              <a:buNone/>
              <a:tabLst/>
              <a:defRPr/>
            </a:pPr>
            <a:r>
              <a:rPr kumimoji="0" lang="en-GB" sz="1600" i="0" u="none" strike="noStrike" kern="0" cap="none" spc="0" normalizeH="0" baseline="0" noProof="0" dirty="0">
                <a:ln>
                  <a:noFill/>
                </a:ln>
                <a:solidFill>
                  <a:srgbClr val="FFFFFF"/>
                </a:solidFill>
                <a:effectLst/>
                <a:uLnTx/>
                <a:uFillTx/>
                <a:latin typeface="+mj-lt"/>
                <a:ea typeface="Cambria" panose="02040503050406030204" pitchFamily="18" charset="0"/>
                <a:cs typeface="Cambria"/>
              </a:rPr>
              <a:t>Activism - Collage</a:t>
            </a:r>
            <a:endParaRPr lang="en-GB" sz="1600" spc="-20" dirty="0">
              <a:solidFill>
                <a:srgbClr val="FFFFFF"/>
              </a:solidFill>
              <a:latin typeface="+mj-lt"/>
              <a:ea typeface="Cambria" panose="02040503050406030204" pitchFamily="18" charset="0"/>
              <a:cs typeface="Cambria"/>
            </a:endParaRPr>
          </a:p>
          <a:p>
            <a:pPr marL="148590" marR="142240" algn="ctr">
              <a:spcBef>
                <a:spcPts val="5"/>
              </a:spcBef>
              <a:defRPr/>
            </a:pPr>
            <a:endParaRPr lang="en-GB" sz="1400" b="1" spc="-20" dirty="0">
              <a:solidFill>
                <a:srgbClr val="FFFFFF"/>
              </a:solidFill>
              <a:latin typeface="+mj-lt"/>
              <a:ea typeface="Calibri"/>
              <a:cs typeface="Cambria"/>
            </a:endParaRPr>
          </a:p>
        </p:txBody>
      </p:sp>
      <p:grpSp>
        <p:nvGrpSpPr>
          <p:cNvPr id="111" name="object 46">
            <a:extLst>
              <a:ext uri="{FF2B5EF4-FFF2-40B4-BE49-F238E27FC236}">
                <a16:creationId xmlns:a16="http://schemas.microsoft.com/office/drawing/2014/main" id="{F1DBF9A0-CCA6-B744-4ABE-235C6691C0DA}"/>
              </a:ext>
            </a:extLst>
          </p:cNvPr>
          <p:cNvGrpSpPr/>
          <p:nvPr/>
        </p:nvGrpSpPr>
        <p:grpSpPr>
          <a:xfrm>
            <a:off x="6185513" y="1969594"/>
            <a:ext cx="3224433" cy="1460108"/>
            <a:chOff x="9777730" y="1764538"/>
            <a:chExt cx="2955925" cy="645160"/>
          </a:xfrm>
        </p:grpSpPr>
        <p:sp>
          <p:nvSpPr>
            <p:cNvPr id="112" name="object 47">
              <a:extLst>
                <a:ext uri="{FF2B5EF4-FFF2-40B4-BE49-F238E27FC236}">
                  <a16:creationId xmlns:a16="http://schemas.microsoft.com/office/drawing/2014/main" id="{8953BBF6-80B3-EE7F-D4B5-BE6BC65982AD}"/>
                </a:ext>
              </a:extLst>
            </p:cNvPr>
            <p:cNvSpPr/>
            <p:nvPr/>
          </p:nvSpPr>
          <p:spPr>
            <a:xfrm>
              <a:off x="9784080" y="1770888"/>
              <a:ext cx="2943225" cy="632460"/>
            </a:xfrm>
            <a:custGeom>
              <a:avLst/>
              <a:gdLst/>
              <a:ahLst/>
              <a:cxnLst/>
              <a:rect l="l" t="t" r="r" b="b"/>
              <a:pathLst>
                <a:path w="2943225" h="632460">
                  <a:moveTo>
                    <a:pt x="2942844" y="0"/>
                  </a:moveTo>
                  <a:lnTo>
                    <a:pt x="0" y="0"/>
                  </a:lnTo>
                  <a:lnTo>
                    <a:pt x="0" y="632459"/>
                  </a:lnTo>
                  <a:lnTo>
                    <a:pt x="2942844" y="632459"/>
                  </a:lnTo>
                  <a:lnTo>
                    <a:pt x="2942844" y="0"/>
                  </a:lnTo>
                  <a:close/>
                </a:path>
              </a:pathLst>
            </a:custGeom>
            <a:solidFill>
              <a:srgbClr val="8FAADC"/>
            </a:solidFill>
          </p:spPr>
          <p:txBody>
            <a:bodyPr wrap="square" lIns="0" tIns="0" rIns="0" bIns="0" rtlCol="0"/>
            <a:lstStyle/>
            <a:p>
              <a:endParaRPr>
                <a:latin typeface="+mj-lt"/>
              </a:endParaRPr>
            </a:p>
          </p:txBody>
        </p:sp>
        <p:sp>
          <p:nvSpPr>
            <p:cNvPr id="113" name="object 48">
              <a:extLst>
                <a:ext uri="{FF2B5EF4-FFF2-40B4-BE49-F238E27FC236}">
                  <a16:creationId xmlns:a16="http://schemas.microsoft.com/office/drawing/2014/main" id="{95791BBB-BC45-C394-22BB-71EC67D9CF25}"/>
                </a:ext>
              </a:extLst>
            </p:cNvPr>
            <p:cNvSpPr/>
            <p:nvPr/>
          </p:nvSpPr>
          <p:spPr>
            <a:xfrm>
              <a:off x="9784080" y="1770888"/>
              <a:ext cx="2943225" cy="632460"/>
            </a:xfrm>
            <a:custGeom>
              <a:avLst/>
              <a:gdLst/>
              <a:ahLst/>
              <a:cxnLst/>
              <a:rect l="l" t="t" r="r" b="b"/>
              <a:pathLst>
                <a:path w="2943225" h="632460">
                  <a:moveTo>
                    <a:pt x="0" y="632459"/>
                  </a:moveTo>
                  <a:lnTo>
                    <a:pt x="2942844" y="632459"/>
                  </a:lnTo>
                  <a:lnTo>
                    <a:pt x="2942844" y="0"/>
                  </a:lnTo>
                  <a:lnTo>
                    <a:pt x="0" y="0"/>
                  </a:lnTo>
                  <a:lnTo>
                    <a:pt x="0" y="632459"/>
                  </a:lnTo>
                  <a:close/>
                </a:path>
              </a:pathLst>
            </a:custGeom>
            <a:ln w="12700">
              <a:solidFill>
                <a:srgbClr val="2E528F"/>
              </a:solidFill>
            </a:ln>
          </p:spPr>
          <p:txBody>
            <a:bodyPr wrap="square" lIns="0" tIns="0" rIns="0" bIns="0" rtlCol="0"/>
            <a:lstStyle/>
            <a:p>
              <a:endParaRPr>
                <a:latin typeface="+mj-lt"/>
              </a:endParaRPr>
            </a:p>
          </p:txBody>
        </p:sp>
      </p:grpSp>
      <p:sp>
        <p:nvSpPr>
          <p:cNvPr id="115" name="object 47">
            <a:extLst>
              <a:ext uri="{FF2B5EF4-FFF2-40B4-BE49-F238E27FC236}">
                <a16:creationId xmlns:a16="http://schemas.microsoft.com/office/drawing/2014/main" id="{04E2D61E-0F97-68FA-2545-C9670EC55AFF}"/>
              </a:ext>
            </a:extLst>
          </p:cNvPr>
          <p:cNvSpPr/>
          <p:nvPr/>
        </p:nvSpPr>
        <p:spPr>
          <a:xfrm>
            <a:off x="2904744" y="1940973"/>
            <a:ext cx="3145547" cy="1359799"/>
          </a:xfrm>
          <a:custGeom>
            <a:avLst/>
            <a:gdLst/>
            <a:ahLst/>
            <a:cxnLst/>
            <a:rect l="l" t="t" r="r" b="b"/>
            <a:pathLst>
              <a:path w="2943225" h="632460">
                <a:moveTo>
                  <a:pt x="2942844" y="0"/>
                </a:moveTo>
                <a:lnTo>
                  <a:pt x="0" y="0"/>
                </a:lnTo>
                <a:lnTo>
                  <a:pt x="0" y="632459"/>
                </a:lnTo>
                <a:lnTo>
                  <a:pt x="2942844" y="632459"/>
                </a:lnTo>
                <a:lnTo>
                  <a:pt x="2942844" y="0"/>
                </a:lnTo>
                <a:close/>
              </a:path>
            </a:pathLst>
          </a:custGeom>
          <a:solidFill>
            <a:srgbClr val="8FAADC"/>
          </a:solidFill>
          <a:ln>
            <a:solidFill>
              <a:schemeClr val="tx2"/>
            </a:solidFill>
          </a:ln>
        </p:spPr>
        <p:txBody>
          <a:bodyPr wrap="square" lIns="0" tIns="0" rIns="0" bIns="0" rtlCol="0"/>
          <a:lstStyle/>
          <a:p>
            <a:endParaRPr dirty="0">
              <a:latin typeface="+mj-lt"/>
            </a:endParaRPr>
          </a:p>
        </p:txBody>
      </p:sp>
      <p:graphicFrame>
        <p:nvGraphicFramePr>
          <p:cNvPr id="117" name="object 71">
            <a:extLst>
              <a:ext uri="{FF2B5EF4-FFF2-40B4-BE49-F238E27FC236}">
                <a16:creationId xmlns:a16="http://schemas.microsoft.com/office/drawing/2014/main" id="{04250109-06F4-DB5B-641D-2D82FEB4ACAD}"/>
              </a:ext>
            </a:extLst>
          </p:cNvPr>
          <p:cNvGraphicFramePr>
            <a:graphicFrameLocks noGrp="1"/>
          </p:cNvGraphicFramePr>
          <p:nvPr>
            <p:extLst>
              <p:ext uri="{D42A27DB-BD31-4B8C-83A1-F6EECF244321}">
                <p14:modId xmlns:p14="http://schemas.microsoft.com/office/powerpoint/2010/main" val="1060424888"/>
              </p:ext>
            </p:extLst>
          </p:nvPr>
        </p:nvGraphicFramePr>
        <p:xfrm>
          <a:off x="6223727" y="3513355"/>
          <a:ext cx="3202099" cy="4135645"/>
        </p:xfrm>
        <a:graphic>
          <a:graphicData uri="http://schemas.openxmlformats.org/drawingml/2006/table">
            <a:tbl>
              <a:tblPr firstRow="1" bandRow="1">
                <a:tableStyleId>{2D5ABB26-0587-4C30-8999-92F81FD0307C}</a:tableStyleId>
              </a:tblPr>
              <a:tblGrid>
                <a:gridCol w="3202099">
                  <a:extLst>
                    <a:ext uri="{9D8B030D-6E8A-4147-A177-3AD203B41FA5}">
                      <a16:colId xmlns:a16="http://schemas.microsoft.com/office/drawing/2014/main" val="20000"/>
                    </a:ext>
                  </a:extLst>
                </a:gridCol>
              </a:tblGrid>
              <a:tr h="3192245">
                <a:tc>
                  <a:txBody>
                    <a:bodyPr/>
                    <a:lstStyle/>
                    <a:p>
                      <a:r>
                        <a:rPr lang="en-GB" sz="1400" b="1" dirty="0">
                          <a:solidFill>
                            <a:schemeClr val="tx1"/>
                          </a:solidFill>
                          <a:latin typeface="+mn-lt"/>
                          <a:ea typeface="+mn-ea"/>
                          <a:cs typeface="Cambria"/>
                        </a:rPr>
                        <a:t>Sequence of lessons:</a:t>
                      </a:r>
                    </a:p>
                    <a:p>
                      <a:pPr marL="342900" indent="-342900">
                        <a:buAutoNum type="arabicPeriod"/>
                      </a:pPr>
                      <a:r>
                        <a:rPr lang="en-GB" sz="1400" dirty="0">
                          <a:solidFill>
                            <a:schemeClr val="tx1"/>
                          </a:solidFill>
                          <a:latin typeface="+mn-lt"/>
                          <a:ea typeface="+mn-ea"/>
                          <a:cs typeface="Cambria"/>
                        </a:rPr>
                        <a:t>Receive and pass the ball with accuracy and pace</a:t>
                      </a:r>
                      <a:r>
                        <a:rPr lang="en-GB" sz="1400" b="1" dirty="0">
                          <a:solidFill>
                            <a:schemeClr val="tx1"/>
                          </a:solidFill>
                          <a:latin typeface="+mn-lt"/>
                          <a:ea typeface="+mn-ea"/>
                          <a:cs typeface="Cambria"/>
                        </a:rPr>
                        <a:t>.</a:t>
                      </a:r>
                    </a:p>
                    <a:p>
                      <a:pPr marL="342900" indent="-342900">
                        <a:buAutoNum type="arabicPeriod"/>
                      </a:pPr>
                      <a:r>
                        <a:rPr lang="en-GB" sz="1400" dirty="0">
                          <a:solidFill>
                            <a:schemeClr val="tx1"/>
                          </a:solidFill>
                          <a:latin typeface="+mn-lt"/>
                          <a:ea typeface="+mn-ea"/>
                          <a:cs typeface="Cambria"/>
                        </a:rPr>
                        <a:t>Disguise passes, releasing the ball quickly and efficiently. </a:t>
                      </a:r>
                    </a:p>
                    <a:p>
                      <a:pPr marL="342900" indent="-342900">
                        <a:buAutoNum type="arabicPeriod"/>
                      </a:pPr>
                      <a:r>
                        <a:rPr lang="en-GB" sz="1400" dirty="0">
                          <a:solidFill>
                            <a:schemeClr val="tx1"/>
                          </a:solidFill>
                          <a:latin typeface="+mn-lt"/>
                          <a:ea typeface="+mn-ea"/>
                          <a:cs typeface="Cambria"/>
                        </a:rPr>
                        <a:t>Land and pivot to pass the ball and develop shooting technique.  </a:t>
                      </a:r>
                    </a:p>
                    <a:p>
                      <a:pPr marL="342900" indent="-342900">
                        <a:buAutoNum type="arabicPeriod"/>
                      </a:pPr>
                      <a:r>
                        <a:rPr lang="en-GB" sz="1400" dirty="0">
                          <a:solidFill>
                            <a:schemeClr val="tx1"/>
                          </a:solidFill>
                          <a:latin typeface="+mn-lt"/>
                          <a:ea typeface="+mn-ea"/>
                          <a:cs typeface="Cambria"/>
                        </a:rPr>
                        <a:t>Develop accuracy when shoulder passing and communicate non verbally on the court. </a:t>
                      </a:r>
                    </a:p>
                    <a:p>
                      <a:pPr marL="342900" indent="-342900">
                        <a:buAutoNum type="arabicPeriod"/>
                      </a:pPr>
                      <a:r>
                        <a:rPr lang="en-GB" sz="1400" dirty="0">
                          <a:solidFill>
                            <a:schemeClr val="tx1"/>
                          </a:solidFill>
                          <a:latin typeface="+mn-lt"/>
                          <a:ea typeface="+mn-ea"/>
                          <a:cs typeface="Cambria"/>
                        </a:rPr>
                        <a:t>Understand the rules of different positions on the court. </a:t>
                      </a:r>
                    </a:p>
                    <a:p>
                      <a:pPr marL="342900" indent="-342900">
                        <a:buAutoNum type="arabicPeriod"/>
                      </a:pPr>
                      <a:r>
                        <a:rPr lang="en-GB" sz="1400" dirty="0">
                          <a:solidFill>
                            <a:schemeClr val="tx1"/>
                          </a:solidFill>
                          <a:latin typeface="+mn-lt"/>
                          <a:ea typeface="+mn-ea"/>
                          <a:cs typeface="Cambria"/>
                        </a:rPr>
                        <a:t>Apply skills and tactics to play a game of netball. </a:t>
                      </a:r>
                      <a:endParaRPr lang="en-GB" sz="1400" dirty="0">
                        <a:solidFill>
                          <a:schemeClr val="tx1"/>
                        </a:solidFill>
                        <a:effectLst/>
                        <a:highlight>
                          <a:srgbClr val="FFFF00"/>
                        </a:highlight>
                        <a:latin typeface="+mj-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mj-lt"/>
                        <a:buAutoNum type="arabicPeriod"/>
                      </a:pPr>
                      <a:endParaRPr lang="en-GB"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126365" marB="0">
                    <a:lnL w="12700">
                      <a:solidFill>
                        <a:srgbClr val="044E71"/>
                      </a:solidFill>
                      <a:prstDash val="solid"/>
                    </a:lnL>
                    <a:lnR w="12700">
                      <a:solidFill>
                        <a:srgbClr val="044E71"/>
                      </a:solidFill>
                      <a:prstDash val="solid"/>
                    </a:lnR>
                    <a:lnT w="12700">
                      <a:solidFill>
                        <a:srgbClr val="044E71"/>
                      </a:solidFill>
                      <a:prstDash val="solid"/>
                    </a:lnT>
                    <a:lnB w="12700">
                      <a:solidFill>
                        <a:srgbClr val="2E528F"/>
                      </a:solidFill>
                      <a:prstDash val="solid"/>
                    </a:lnB>
                    <a:solidFill>
                      <a:srgbClr val="044E71">
                        <a:alpha val="19999"/>
                      </a:srgbClr>
                    </a:solidFill>
                  </a:tcPr>
                </a:tc>
                <a:extLst>
                  <a:ext uri="{0D108BD9-81ED-4DB2-BD59-A6C34878D82A}">
                    <a16:rowId xmlns:a16="http://schemas.microsoft.com/office/drawing/2014/main" val="10002"/>
                  </a:ext>
                </a:extLst>
              </a:tr>
              <a:tr h="835169">
                <a:tc>
                  <a:txBody>
                    <a:bodyPr/>
                    <a:lstStyle/>
                    <a:p>
                      <a:pPr marR="17145" algn="ctr">
                        <a:lnSpc>
                          <a:spcPts val="1185"/>
                        </a:lnSpc>
                        <a:spcBef>
                          <a:spcPts val="819"/>
                        </a:spcBef>
                      </a:pPr>
                      <a:r>
                        <a:rPr sz="1400" u="sng" spc="-10" dirty="0">
                          <a:solidFill>
                            <a:srgbClr val="FFFFFF"/>
                          </a:solidFill>
                          <a:latin typeface="+mj-lt"/>
                          <a:cs typeface="Century"/>
                        </a:rPr>
                        <a:t>Outcome/</a:t>
                      </a:r>
                      <a:r>
                        <a:rPr sz="1400" u="sng" spc="-10" dirty="0" err="1">
                          <a:solidFill>
                            <a:srgbClr val="FFFFFF"/>
                          </a:solidFill>
                          <a:latin typeface="+mj-lt"/>
                          <a:cs typeface="Century"/>
                        </a:rPr>
                        <a:t>composit</a:t>
                      </a:r>
                      <a:r>
                        <a:rPr lang="en-GB" sz="1400" u="sng" spc="-10" dirty="0">
                          <a:solidFill>
                            <a:srgbClr val="FFFFFF"/>
                          </a:solidFill>
                          <a:latin typeface="+mj-lt"/>
                          <a:cs typeface="Century"/>
                        </a:rPr>
                        <a:t>e</a:t>
                      </a:r>
                    </a:p>
                    <a:p>
                      <a:pPr marL="12700" marR="5080" lvl="0" indent="0" algn="ctr" defTabSz="914400" eaLnBrk="1" fontAlgn="auto" latinLnBrk="0" hangingPunct="1">
                        <a:lnSpc>
                          <a:spcPct val="100000"/>
                        </a:lnSpc>
                        <a:spcBef>
                          <a:spcPts val="10"/>
                        </a:spcBef>
                        <a:spcAft>
                          <a:spcPts val="0"/>
                        </a:spcAft>
                        <a:buClrTx/>
                        <a:buSzTx/>
                        <a:buFontTx/>
                        <a:buNone/>
                        <a:tabLst/>
                        <a:defRPr/>
                      </a:pPr>
                      <a:r>
                        <a:rPr lang="en-GB" sz="1400" dirty="0">
                          <a:solidFill>
                            <a:schemeClr val="bg1"/>
                          </a:solidFill>
                          <a:latin typeface="Calibri" panose="020F0502020204030204" pitchFamily="34" charset="0"/>
                          <a:ea typeface="Calibri" panose="020F0502020204030204" pitchFamily="34" charset="0"/>
                        </a:rPr>
                        <a:t>Play successfully in a team game, applying</a:t>
                      </a:r>
                    </a:p>
                    <a:p>
                      <a:pPr marL="12700" marR="5080" lvl="0" indent="0" algn="ctr" defTabSz="914400" eaLnBrk="1" fontAlgn="auto" latinLnBrk="0" hangingPunct="1">
                        <a:lnSpc>
                          <a:spcPct val="100000"/>
                        </a:lnSpc>
                        <a:spcBef>
                          <a:spcPts val="10"/>
                        </a:spcBef>
                        <a:spcAft>
                          <a:spcPts val="0"/>
                        </a:spcAft>
                        <a:buClrTx/>
                        <a:buSzTx/>
                        <a:buFontTx/>
                        <a:buNone/>
                        <a:tabLst/>
                        <a:defRPr/>
                      </a:pPr>
                      <a:r>
                        <a:rPr lang="en-GB" sz="1400" dirty="0">
                          <a:solidFill>
                            <a:schemeClr val="bg1"/>
                          </a:solidFill>
                          <a:latin typeface="Calibri" panose="020F0502020204030204" pitchFamily="34" charset="0"/>
                          <a:ea typeface="Calibri" panose="020F0502020204030204" pitchFamily="34" charset="0"/>
                        </a:rPr>
                        <a:t>tactics learned and remaining positive.</a:t>
                      </a:r>
                      <a:endParaRPr lang="en-GB" sz="1400" u="none" dirty="0">
                        <a:solidFill>
                          <a:schemeClr val="tx1"/>
                        </a:solidFill>
                        <a:latin typeface="+mn-lt"/>
                        <a:ea typeface="+mn-ea"/>
                        <a:cs typeface="Calibri Light"/>
                      </a:endParaRPr>
                    </a:p>
                  </a:txBody>
                  <a:tcPr marL="0" marR="0" marT="104139" marB="0">
                    <a:lnL w="12700">
                      <a:solidFill>
                        <a:srgbClr val="2E528F"/>
                      </a:solidFill>
                      <a:prstDash val="solid"/>
                    </a:lnL>
                    <a:lnR w="12700">
                      <a:solidFill>
                        <a:srgbClr val="2E528F"/>
                      </a:solidFill>
                      <a:prstDash val="solid"/>
                    </a:lnR>
                    <a:lnT w="12700">
                      <a:solidFill>
                        <a:srgbClr val="2E528F"/>
                      </a:solidFill>
                      <a:prstDash val="solid"/>
                    </a:lnT>
                    <a:lnB w="12700">
                      <a:solidFill>
                        <a:srgbClr val="2E528F"/>
                      </a:solidFill>
                      <a:prstDash val="solid"/>
                    </a:lnB>
                    <a:solidFill>
                      <a:srgbClr val="044E71"/>
                    </a:solidFill>
                  </a:tcPr>
                </a:tc>
                <a:extLst>
                  <a:ext uri="{0D108BD9-81ED-4DB2-BD59-A6C34878D82A}">
                    <a16:rowId xmlns:a16="http://schemas.microsoft.com/office/drawing/2014/main" val="10003"/>
                  </a:ext>
                </a:extLst>
              </a:tr>
            </a:tbl>
          </a:graphicData>
        </a:graphic>
      </p:graphicFrame>
      <p:sp>
        <p:nvSpPr>
          <p:cNvPr id="118" name="object 49">
            <a:extLst>
              <a:ext uri="{FF2B5EF4-FFF2-40B4-BE49-F238E27FC236}">
                <a16:creationId xmlns:a16="http://schemas.microsoft.com/office/drawing/2014/main" id="{B514EF02-74F0-A6E9-1FA0-A9697733EF45}"/>
              </a:ext>
            </a:extLst>
          </p:cNvPr>
          <p:cNvSpPr txBox="1"/>
          <p:nvPr/>
        </p:nvSpPr>
        <p:spPr>
          <a:xfrm>
            <a:off x="2871689" y="2004904"/>
            <a:ext cx="2995711" cy="1726755"/>
          </a:xfrm>
          <a:prstGeom prst="rect">
            <a:avLst/>
          </a:prstGeom>
        </p:spPr>
        <p:txBody>
          <a:bodyPr vert="horz" wrap="square" lIns="0" tIns="3175" rIns="0" bIns="0" rtlCol="0">
            <a:spAutoFit/>
          </a:bodyPr>
          <a:lstStyle/>
          <a:p>
            <a:pPr algn="ctr">
              <a:spcBef>
                <a:spcPts val="25"/>
              </a:spcBef>
            </a:pPr>
            <a:r>
              <a:rPr lang="en-GB" sz="1400" b="1" u="sng" spc="45" dirty="0">
                <a:solidFill>
                  <a:schemeClr val="tx1"/>
                </a:solidFill>
                <a:latin typeface="+mj-lt"/>
                <a:cs typeface="Cambria"/>
              </a:rPr>
              <a:t>INTENT</a:t>
            </a:r>
          </a:p>
          <a:p>
            <a:pPr algn="ctr">
              <a:spcBef>
                <a:spcPts val="25"/>
              </a:spcBef>
            </a:pPr>
            <a:r>
              <a:rPr lang="en-GB" sz="1400" spc="45" dirty="0">
                <a:solidFill>
                  <a:schemeClr val="tx1"/>
                </a:solidFill>
                <a:latin typeface="+mj-lt"/>
                <a:cs typeface="Cambria"/>
              </a:rPr>
              <a:t>Introduce pupils to the idea that artists can use their skills, vision and creativity to speak on behalf of communities changing the world for the better.</a:t>
            </a:r>
          </a:p>
          <a:p>
            <a:pPr algn="ctr">
              <a:spcBef>
                <a:spcPts val="25"/>
              </a:spcBef>
            </a:pPr>
            <a:r>
              <a:rPr lang="en-GB" sz="1400" b="0" i="0" dirty="0">
                <a:solidFill>
                  <a:schemeClr val="tx1"/>
                </a:solidFill>
                <a:effectLst/>
                <a:latin typeface="Open Sans" panose="020B0606030504020204" pitchFamily="34" charset="0"/>
              </a:rPr>
              <a:t> </a:t>
            </a:r>
            <a:r>
              <a:rPr lang="en-GB" sz="1400" b="0" i="0" dirty="0">
                <a:solidFill>
                  <a:schemeClr val="tx1"/>
                </a:solidFill>
                <a:effectLst/>
                <a:latin typeface="+mn-lt"/>
              </a:rPr>
              <a:t>.</a:t>
            </a:r>
          </a:p>
          <a:p>
            <a:pPr algn="ctr">
              <a:spcBef>
                <a:spcPts val="25"/>
              </a:spcBef>
            </a:pPr>
            <a:endParaRPr lang="en-GB" sz="1400" b="1" u="sng" spc="45" dirty="0">
              <a:solidFill>
                <a:schemeClr val="tx1"/>
              </a:solidFill>
              <a:highlight>
                <a:srgbClr val="FFFF00"/>
              </a:highlight>
              <a:latin typeface="+mj-lt"/>
              <a:cs typeface="Cambria"/>
            </a:endParaRPr>
          </a:p>
        </p:txBody>
      </p:sp>
      <p:sp>
        <p:nvSpPr>
          <p:cNvPr id="119" name="object 49">
            <a:extLst>
              <a:ext uri="{FF2B5EF4-FFF2-40B4-BE49-F238E27FC236}">
                <a16:creationId xmlns:a16="http://schemas.microsoft.com/office/drawing/2014/main" id="{6AD53F33-863E-C1AF-02C7-3B031A391745}"/>
              </a:ext>
            </a:extLst>
          </p:cNvPr>
          <p:cNvSpPr txBox="1"/>
          <p:nvPr/>
        </p:nvSpPr>
        <p:spPr>
          <a:xfrm>
            <a:off x="6193492" y="2117032"/>
            <a:ext cx="3103073" cy="1295868"/>
          </a:xfrm>
          <a:prstGeom prst="rect">
            <a:avLst/>
          </a:prstGeom>
        </p:spPr>
        <p:txBody>
          <a:bodyPr vert="horz" wrap="square" lIns="0" tIns="3175" rIns="0" bIns="0" rtlCol="0">
            <a:spAutoFit/>
          </a:bodyPr>
          <a:lstStyle/>
          <a:p>
            <a:pPr algn="ctr">
              <a:spcBef>
                <a:spcPts val="25"/>
              </a:spcBef>
            </a:pPr>
            <a:r>
              <a:rPr sz="1400" b="1" u="sng" spc="45" dirty="0">
                <a:solidFill>
                  <a:schemeClr val="tx1"/>
                </a:solidFill>
                <a:latin typeface="+mj-lt"/>
                <a:cs typeface="Cambria"/>
              </a:rPr>
              <a:t>INTENT</a:t>
            </a:r>
            <a:endParaRPr lang="en-GB" sz="1400" b="1" u="sng" spc="45" dirty="0">
              <a:solidFill>
                <a:schemeClr val="tx1"/>
              </a:solidFill>
              <a:latin typeface="+mj-lt"/>
              <a:cs typeface="Cambria"/>
            </a:endParaRPr>
          </a:p>
          <a:p>
            <a:pPr algn="ctr">
              <a:spcBef>
                <a:spcPts val="25"/>
              </a:spcBef>
            </a:pPr>
            <a:r>
              <a:rPr lang="en-GB" sz="1400" spc="45" dirty="0">
                <a:solidFill>
                  <a:schemeClr val="tx1"/>
                </a:solidFill>
                <a:latin typeface="+mj-lt"/>
                <a:cs typeface="Cambria"/>
              </a:rPr>
              <a:t>Develop skills and tactics to be able to participate in a team netball game, following the rues and demonstrating a positive attitude. </a:t>
            </a:r>
            <a:endParaRPr lang="en-GB" sz="1400" b="1" u="sng" spc="45" dirty="0">
              <a:solidFill>
                <a:schemeClr val="tx1"/>
              </a:solidFill>
              <a:latin typeface="+mj-lt"/>
              <a:cs typeface="Cambria"/>
            </a:endParaRPr>
          </a:p>
          <a:p>
            <a:pPr algn="ctr">
              <a:lnSpc>
                <a:spcPct val="100000"/>
              </a:lnSpc>
              <a:spcBef>
                <a:spcPts val="25"/>
              </a:spcBef>
            </a:pPr>
            <a:endParaRPr lang="en-GB" sz="1400" b="1" spc="45" dirty="0">
              <a:solidFill>
                <a:srgbClr val="FFFFFF"/>
              </a:solidFill>
              <a:highlight>
                <a:srgbClr val="FFFF00"/>
              </a:highlight>
              <a:latin typeface="+mj-lt"/>
              <a:cs typeface="Cambria"/>
            </a:endParaRPr>
          </a:p>
        </p:txBody>
      </p:sp>
      <p:graphicFrame>
        <p:nvGraphicFramePr>
          <p:cNvPr id="120" name="object 71">
            <a:extLst>
              <a:ext uri="{FF2B5EF4-FFF2-40B4-BE49-F238E27FC236}">
                <a16:creationId xmlns:a16="http://schemas.microsoft.com/office/drawing/2014/main" id="{A3EEF873-DD07-2ED9-9A54-630030C22D75}"/>
              </a:ext>
            </a:extLst>
          </p:cNvPr>
          <p:cNvGraphicFramePr>
            <a:graphicFrameLocks noGrp="1"/>
          </p:cNvGraphicFramePr>
          <p:nvPr>
            <p:extLst>
              <p:ext uri="{D42A27DB-BD31-4B8C-83A1-F6EECF244321}">
                <p14:modId xmlns:p14="http://schemas.microsoft.com/office/powerpoint/2010/main" val="1707697624"/>
              </p:ext>
            </p:extLst>
          </p:nvPr>
        </p:nvGraphicFramePr>
        <p:xfrm>
          <a:off x="2943083" y="3377567"/>
          <a:ext cx="3107208" cy="3942970"/>
        </p:xfrm>
        <a:graphic>
          <a:graphicData uri="http://schemas.openxmlformats.org/drawingml/2006/table">
            <a:tbl>
              <a:tblPr firstRow="1" bandRow="1">
                <a:tableStyleId>{2D5ABB26-0587-4C30-8999-92F81FD0307C}</a:tableStyleId>
              </a:tblPr>
              <a:tblGrid>
                <a:gridCol w="3107208">
                  <a:extLst>
                    <a:ext uri="{9D8B030D-6E8A-4147-A177-3AD203B41FA5}">
                      <a16:colId xmlns:a16="http://schemas.microsoft.com/office/drawing/2014/main" val="20000"/>
                    </a:ext>
                  </a:extLst>
                </a:gridCol>
              </a:tblGrid>
              <a:tr h="3175633">
                <a:tc>
                  <a:txBody>
                    <a:bodyPr/>
                    <a:lstStyle/>
                    <a:p>
                      <a:pPr marL="0" marR="0" lvl="0" indent="0" algn="l" defTabSz="914400" eaLnBrk="1" fontAlgn="auto" latinLnBrk="0" hangingPunct="1">
                        <a:lnSpc>
                          <a:spcPct val="107000"/>
                        </a:lnSpc>
                        <a:spcBef>
                          <a:spcPts val="0"/>
                        </a:spcBef>
                        <a:spcAft>
                          <a:spcPts val="0"/>
                        </a:spcAft>
                        <a:buClrTx/>
                        <a:buSzTx/>
                        <a:buFont typeface="+mj-lt"/>
                        <a:buNone/>
                        <a:tabLst/>
                        <a:defRPr/>
                      </a:pPr>
                      <a:r>
                        <a:rPr lang="en-GB" sz="1400" b="1" dirty="0">
                          <a:solidFill>
                            <a:schemeClr val="tx1"/>
                          </a:solidFill>
                          <a:latin typeface="+mj-lt"/>
                          <a:cs typeface="Cambria"/>
                        </a:rPr>
                        <a:t>Sequence of lessons:</a:t>
                      </a:r>
                    </a:p>
                    <a:p>
                      <a:pPr marL="342900" marR="0" lvl="0" indent="-342900" algn="l" defTabSz="914400" eaLnBrk="1" fontAlgn="auto" latinLnBrk="0" hangingPunct="1">
                        <a:lnSpc>
                          <a:spcPct val="107000"/>
                        </a:lnSpc>
                        <a:spcBef>
                          <a:spcPts val="0"/>
                        </a:spcBef>
                        <a:spcAft>
                          <a:spcPts val="0"/>
                        </a:spcAft>
                        <a:buClrTx/>
                        <a:buSzTx/>
                        <a:buFont typeface="+mj-lt"/>
                        <a:buAutoNum type="arabicPeriod"/>
                        <a:tabLst/>
                        <a:defRPr/>
                      </a:pPr>
                      <a:r>
                        <a:rPr lang="en-GB" sz="1400" b="0" dirty="0">
                          <a:solidFill>
                            <a:schemeClr val="tx1"/>
                          </a:solidFill>
                          <a:latin typeface="+mj-lt"/>
                          <a:cs typeface="Cambria"/>
                        </a:rPr>
                        <a:t>Explore the work of Luba </a:t>
                      </a:r>
                      <a:r>
                        <a:rPr lang="en-GB" sz="1400" b="0" dirty="0" err="1">
                          <a:solidFill>
                            <a:schemeClr val="tx1"/>
                          </a:solidFill>
                          <a:latin typeface="+mj-lt"/>
                          <a:cs typeface="Cambria"/>
                        </a:rPr>
                        <a:t>Lukova</a:t>
                      </a:r>
                      <a:r>
                        <a:rPr lang="en-GB" sz="1400" b="0" dirty="0">
                          <a:solidFill>
                            <a:schemeClr val="tx1"/>
                          </a:solidFill>
                          <a:latin typeface="+mj-lt"/>
                          <a:cs typeface="Cambria"/>
                        </a:rPr>
                        <a:t> and Kate </a:t>
                      </a:r>
                      <a:r>
                        <a:rPr lang="en-GB" sz="1400" b="0" dirty="0" err="1">
                          <a:solidFill>
                            <a:schemeClr val="tx1"/>
                          </a:solidFill>
                          <a:latin typeface="+mj-lt"/>
                          <a:cs typeface="Cambria"/>
                        </a:rPr>
                        <a:t>DeCiccio</a:t>
                      </a:r>
                      <a:r>
                        <a:rPr lang="en-GB" sz="1400" b="0" dirty="0">
                          <a:solidFill>
                            <a:schemeClr val="tx1"/>
                          </a:solidFill>
                          <a:latin typeface="+mj-lt"/>
                          <a:cs typeface="Cambria"/>
                        </a:rPr>
                        <a:t>. </a:t>
                      </a:r>
                    </a:p>
                    <a:p>
                      <a:pPr marL="342900" marR="0" lvl="0" indent="-342900" algn="l" defTabSz="914400" eaLnBrk="1" fontAlgn="auto" latinLnBrk="0" hangingPunct="1">
                        <a:lnSpc>
                          <a:spcPct val="107000"/>
                        </a:lnSpc>
                        <a:spcBef>
                          <a:spcPts val="0"/>
                        </a:spcBef>
                        <a:spcAft>
                          <a:spcPts val="0"/>
                        </a:spcAft>
                        <a:buClrTx/>
                        <a:buSzTx/>
                        <a:buFont typeface="+mj-lt"/>
                        <a:buAutoNum type="arabicPeriod"/>
                        <a:tabLst/>
                        <a:defRPr/>
                      </a:pPr>
                      <a:r>
                        <a:rPr lang="en-GB" sz="1400" b="0" dirty="0">
                          <a:solidFill>
                            <a:schemeClr val="tx1"/>
                          </a:solidFill>
                          <a:latin typeface="+mj-lt"/>
                          <a:cs typeface="Cambria"/>
                        </a:rPr>
                        <a:t>Begin to explore their ‘message to the world’. </a:t>
                      </a:r>
                    </a:p>
                    <a:p>
                      <a:pPr marL="342900" marR="0" lvl="0" indent="-342900" algn="l" defTabSz="914400" eaLnBrk="1" fontAlgn="auto" latinLnBrk="0" hangingPunct="1">
                        <a:lnSpc>
                          <a:spcPct val="107000"/>
                        </a:lnSpc>
                        <a:spcBef>
                          <a:spcPts val="0"/>
                        </a:spcBef>
                        <a:spcAft>
                          <a:spcPts val="0"/>
                        </a:spcAft>
                        <a:buClrTx/>
                        <a:buSzTx/>
                        <a:buFont typeface="+mj-lt"/>
                        <a:buAutoNum type="arabicPeriod"/>
                        <a:tabLst/>
                        <a:defRPr/>
                      </a:pPr>
                      <a:r>
                        <a:rPr lang="en-GB" sz="1400" b="0" dirty="0">
                          <a:solidFill>
                            <a:schemeClr val="tx1"/>
                          </a:solidFill>
                          <a:latin typeface="+mj-lt"/>
                          <a:cs typeface="Cambria"/>
                        </a:rPr>
                        <a:t>Create a textured surface through collage as the backing for the final poster.</a:t>
                      </a:r>
                    </a:p>
                    <a:p>
                      <a:pPr marL="342900" marR="0" lvl="0" indent="-342900" algn="l" defTabSz="914400" eaLnBrk="1" fontAlgn="auto" latinLnBrk="0" hangingPunct="1">
                        <a:lnSpc>
                          <a:spcPct val="107000"/>
                        </a:lnSpc>
                        <a:spcBef>
                          <a:spcPts val="0"/>
                        </a:spcBef>
                        <a:spcAft>
                          <a:spcPts val="0"/>
                        </a:spcAft>
                        <a:buClrTx/>
                        <a:buSzTx/>
                        <a:buFont typeface="+mj-lt"/>
                        <a:buAutoNum type="arabicPeriod"/>
                        <a:tabLst/>
                        <a:defRPr/>
                      </a:pPr>
                      <a:r>
                        <a:rPr lang="en-GB" sz="1400" b="0" dirty="0">
                          <a:solidFill>
                            <a:schemeClr val="tx1"/>
                          </a:solidFill>
                          <a:latin typeface="+mj-lt"/>
                          <a:cs typeface="Cambria"/>
                        </a:rPr>
                        <a:t>Develop the skill of screen printing to begin to build up graphics and the chosen message. </a:t>
                      </a:r>
                    </a:p>
                    <a:p>
                      <a:pPr marL="342900" marR="0" lvl="0" indent="-342900" algn="l" defTabSz="914400" eaLnBrk="1" fontAlgn="auto" latinLnBrk="0" hangingPunct="1">
                        <a:lnSpc>
                          <a:spcPct val="107000"/>
                        </a:lnSpc>
                        <a:spcBef>
                          <a:spcPts val="0"/>
                        </a:spcBef>
                        <a:spcAft>
                          <a:spcPts val="0"/>
                        </a:spcAft>
                        <a:buClrTx/>
                        <a:buSzTx/>
                        <a:buFont typeface="+mj-lt"/>
                        <a:buAutoNum type="arabicPeriod"/>
                        <a:tabLst/>
                        <a:defRPr/>
                      </a:pPr>
                      <a:r>
                        <a:rPr lang="en-GB" sz="1400" b="0" dirty="0">
                          <a:solidFill>
                            <a:schemeClr val="tx1"/>
                          </a:solidFill>
                          <a:latin typeface="+mj-lt"/>
                          <a:cs typeface="Cambria"/>
                        </a:rPr>
                        <a:t>Reflect on their finished art work and share with others in a class gallery. </a:t>
                      </a:r>
                    </a:p>
                  </a:txBody>
                  <a:tcPr marL="0" marR="0" marT="126365" marB="0">
                    <a:lnL w="12700">
                      <a:solidFill>
                        <a:srgbClr val="044E71"/>
                      </a:solidFill>
                      <a:prstDash val="solid"/>
                    </a:lnL>
                    <a:lnR w="12700">
                      <a:solidFill>
                        <a:srgbClr val="044E71"/>
                      </a:solidFill>
                      <a:prstDash val="solid"/>
                    </a:lnR>
                    <a:lnT w="12700">
                      <a:solidFill>
                        <a:srgbClr val="044E71"/>
                      </a:solidFill>
                      <a:prstDash val="solid"/>
                    </a:lnT>
                    <a:lnB w="12700">
                      <a:solidFill>
                        <a:srgbClr val="2E528F"/>
                      </a:solidFill>
                      <a:prstDash val="solid"/>
                    </a:lnB>
                    <a:solidFill>
                      <a:srgbClr val="044E71">
                        <a:alpha val="19999"/>
                      </a:srgbClr>
                    </a:solidFill>
                  </a:tcPr>
                </a:tc>
                <a:extLst>
                  <a:ext uri="{0D108BD9-81ED-4DB2-BD59-A6C34878D82A}">
                    <a16:rowId xmlns:a16="http://schemas.microsoft.com/office/drawing/2014/main" val="10002"/>
                  </a:ext>
                </a:extLst>
              </a:tr>
              <a:tr h="767337">
                <a:tc>
                  <a:txBody>
                    <a:bodyPr/>
                    <a:lstStyle/>
                    <a:p>
                      <a:pPr marR="17145" algn="ctr">
                        <a:lnSpc>
                          <a:spcPct val="100000"/>
                        </a:lnSpc>
                        <a:spcBef>
                          <a:spcPts val="0"/>
                        </a:spcBef>
                      </a:pPr>
                      <a:r>
                        <a:rPr sz="1400" u="sng" spc="-10" dirty="0">
                          <a:solidFill>
                            <a:srgbClr val="FFFFFF"/>
                          </a:solidFill>
                          <a:latin typeface="+mj-lt"/>
                          <a:cs typeface="Century"/>
                        </a:rPr>
                        <a:t>Outcome/composite</a:t>
                      </a:r>
                      <a:endParaRPr lang="en-GB" sz="1400" u="sng" spc="-10" dirty="0">
                        <a:solidFill>
                          <a:srgbClr val="FFFFFF"/>
                        </a:solidFill>
                        <a:latin typeface="+mj-lt"/>
                        <a:cs typeface="Century"/>
                      </a:endParaRPr>
                    </a:p>
                    <a:p>
                      <a:pPr marR="17145" algn="ctr">
                        <a:lnSpc>
                          <a:spcPct val="100000"/>
                        </a:lnSpc>
                        <a:spcBef>
                          <a:spcPts val="0"/>
                        </a:spcBef>
                      </a:pPr>
                      <a:r>
                        <a:rPr lang="en-GB" sz="1400" u="none" spc="-10" dirty="0">
                          <a:solidFill>
                            <a:srgbClr val="FFFFFF"/>
                          </a:solidFill>
                          <a:latin typeface="+mj-lt"/>
                          <a:cs typeface="Century"/>
                        </a:rPr>
                        <a:t>Produce a collage with a message that can be displayed in a  class gallery. </a:t>
                      </a:r>
                    </a:p>
                  </a:txBody>
                  <a:tcPr marL="0" marR="0" marT="104139" marB="0">
                    <a:lnL w="12700">
                      <a:solidFill>
                        <a:srgbClr val="2E528F"/>
                      </a:solidFill>
                      <a:prstDash val="solid"/>
                    </a:lnL>
                    <a:lnR w="12700">
                      <a:solidFill>
                        <a:srgbClr val="2E528F"/>
                      </a:solidFill>
                      <a:prstDash val="solid"/>
                    </a:lnR>
                    <a:lnT w="12700">
                      <a:solidFill>
                        <a:srgbClr val="2E528F"/>
                      </a:solidFill>
                      <a:prstDash val="solid"/>
                    </a:lnT>
                    <a:lnB w="12700">
                      <a:solidFill>
                        <a:srgbClr val="2E528F"/>
                      </a:solidFill>
                      <a:prstDash val="solid"/>
                    </a:lnB>
                    <a:solidFill>
                      <a:srgbClr val="044E71"/>
                    </a:solidFill>
                  </a:tcPr>
                </a:tc>
                <a:extLst>
                  <a:ext uri="{0D108BD9-81ED-4DB2-BD59-A6C34878D82A}">
                    <a16:rowId xmlns:a16="http://schemas.microsoft.com/office/drawing/2014/main" val="10003"/>
                  </a:ext>
                </a:extLst>
              </a:tr>
            </a:tbl>
          </a:graphicData>
        </a:graphic>
      </p:graphicFrame>
      <p:sp>
        <p:nvSpPr>
          <p:cNvPr id="38" name="TextBox 37">
            <a:extLst>
              <a:ext uri="{FF2B5EF4-FFF2-40B4-BE49-F238E27FC236}">
                <a16:creationId xmlns:a16="http://schemas.microsoft.com/office/drawing/2014/main" id="{663C380F-7900-4C75-940C-A9B900535D6E}"/>
              </a:ext>
            </a:extLst>
          </p:cNvPr>
          <p:cNvSpPr txBox="1"/>
          <p:nvPr/>
        </p:nvSpPr>
        <p:spPr>
          <a:xfrm>
            <a:off x="201915" y="3629172"/>
            <a:ext cx="2597974" cy="4370427"/>
          </a:xfrm>
          <a:prstGeom prst="rect">
            <a:avLst/>
          </a:prstGeom>
          <a:noFill/>
        </p:spPr>
        <p:txBody>
          <a:bodyPr wrap="square">
            <a:spAutoFit/>
          </a:bodyPr>
          <a:lstStyle/>
          <a:p>
            <a:r>
              <a:rPr lang="en-GB" sz="1200" b="1" dirty="0">
                <a:solidFill>
                  <a:schemeClr val="tx1"/>
                </a:solidFill>
                <a:latin typeface="+mj-lt"/>
                <a:cs typeface="Cambria"/>
              </a:rPr>
              <a:t>Sequence of lessons:</a:t>
            </a:r>
          </a:p>
          <a:p>
            <a:pPr marL="342900" indent="-342900">
              <a:buAutoNum type="arabicPeriod"/>
            </a:pPr>
            <a:r>
              <a:rPr lang="en-GB" sz="1200" dirty="0">
                <a:latin typeface="+mj-lt"/>
              </a:rPr>
              <a:t>Explain how people can represent themselves in different ways online and how identity can be copied, modified or altered. </a:t>
            </a:r>
          </a:p>
          <a:p>
            <a:pPr marL="342900" indent="-342900">
              <a:buAutoNum type="arabicPeriod"/>
            </a:pPr>
            <a:r>
              <a:rPr lang="en-GB" sz="1200" dirty="0"/>
              <a:t>Understand how to safely and respectfully communicate and interact with others online. </a:t>
            </a:r>
          </a:p>
          <a:p>
            <a:pPr marL="342900" indent="-342900">
              <a:buAutoNum type="arabicPeriod"/>
            </a:pPr>
            <a:r>
              <a:rPr lang="en-GB" sz="1200" dirty="0"/>
              <a:t>Recognise how to search for information safely online.</a:t>
            </a:r>
          </a:p>
          <a:p>
            <a:pPr marL="342900" indent="-342900">
              <a:buAutoNum type="arabicPeriod"/>
            </a:pPr>
            <a:r>
              <a:rPr lang="en-GB" sz="1200" dirty="0"/>
              <a:t>Understand how to keep a positive online reputation and identify a range of ways to report concerns and access support in school and at home about online bullying. </a:t>
            </a:r>
          </a:p>
          <a:p>
            <a:pPr marL="342900" indent="-342900">
              <a:buAutoNum type="arabicPeriod"/>
            </a:pPr>
            <a:r>
              <a:rPr lang="en-GB" sz="1200" dirty="0"/>
              <a:t>Demonstrate how to identify trusted, mis-information and dis-information. </a:t>
            </a:r>
          </a:p>
          <a:p>
            <a:pPr marL="342900" indent="-342900">
              <a:buAutoNum type="arabicPeriod"/>
            </a:pPr>
            <a:r>
              <a:rPr lang="en-GB" sz="1200" dirty="0"/>
              <a:t>Identify ways technology can affect health and well-being both positively and negatively. </a:t>
            </a:r>
          </a:p>
          <a:p>
            <a:pPr marL="342900" indent="-342900">
              <a:buAutoNum type="arabicPeriod"/>
            </a:pPr>
            <a:endParaRPr lang="en-GB" sz="1400" dirty="0"/>
          </a:p>
        </p:txBody>
      </p:sp>
      <p:grpSp>
        <p:nvGrpSpPr>
          <p:cNvPr id="36" name="object 74">
            <a:extLst>
              <a:ext uri="{FF2B5EF4-FFF2-40B4-BE49-F238E27FC236}">
                <a16:creationId xmlns:a16="http://schemas.microsoft.com/office/drawing/2014/main" id="{85420F31-04BE-4DB8-BE40-6AEDB4FC61AD}"/>
              </a:ext>
            </a:extLst>
          </p:cNvPr>
          <p:cNvGrpSpPr/>
          <p:nvPr/>
        </p:nvGrpSpPr>
        <p:grpSpPr>
          <a:xfrm>
            <a:off x="2981945" y="8127560"/>
            <a:ext cx="1801896" cy="1333766"/>
            <a:chOff x="65277" y="4902453"/>
            <a:chExt cx="2799080" cy="461009"/>
          </a:xfrm>
        </p:grpSpPr>
        <p:sp>
          <p:nvSpPr>
            <p:cNvPr id="37" name="object 75">
              <a:extLst>
                <a:ext uri="{FF2B5EF4-FFF2-40B4-BE49-F238E27FC236}">
                  <a16:creationId xmlns:a16="http://schemas.microsoft.com/office/drawing/2014/main" id="{3A30395A-5087-435F-844A-B53F23680D7B}"/>
                </a:ext>
              </a:extLst>
            </p:cNvPr>
            <p:cNvSpPr/>
            <p:nvPr/>
          </p:nvSpPr>
          <p:spPr>
            <a:xfrm>
              <a:off x="71627" y="4908803"/>
              <a:ext cx="2786380" cy="448309"/>
            </a:xfrm>
            <a:custGeom>
              <a:avLst/>
              <a:gdLst/>
              <a:ahLst/>
              <a:cxnLst/>
              <a:rect l="l" t="t" r="r" b="b"/>
              <a:pathLst>
                <a:path w="2786380" h="448310">
                  <a:moveTo>
                    <a:pt x="2785872" y="0"/>
                  </a:moveTo>
                  <a:lnTo>
                    <a:pt x="0" y="0"/>
                  </a:lnTo>
                  <a:lnTo>
                    <a:pt x="0" y="448056"/>
                  </a:lnTo>
                  <a:lnTo>
                    <a:pt x="2785872" y="448056"/>
                  </a:lnTo>
                  <a:lnTo>
                    <a:pt x="2785872" y="0"/>
                  </a:lnTo>
                  <a:close/>
                </a:path>
              </a:pathLst>
            </a:custGeom>
            <a:solidFill>
              <a:srgbClr val="044E71"/>
            </a:solidFill>
          </p:spPr>
          <p:txBody>
            <a:bodyPr wrap="square" lIns="0" tIns="0" rIns="0" bIns="0" rtlCol="0"/>
            <a:lstStyle/>
            <a:p>
              <a:endParaRPr sz="2000">
                <a:latin typeface="+mj-lt"/>
              </a:endParaRPr>
            </a:p>
          </p:txBody>
        </p:sp>
        <p:sp>
          <p:nvSpPr>
            <p:cNvPr id="40" name="object 76">
              <a:extLst>
                <a:ext uri="{FF2B5EF4-FFF2-40B4-BE49-F238E27FC236}">
                  <a16:creationId xmlns:a16="http://schemas.microsoft.com/office/drawing/2014/main" id="{8D354760-2594-46AA-9560-7563AE13A3C4}"/>
                </a:ext>
              </a:extLst>
            </p:cNvPr>
            <p:cNvSpPr/>
            <p:nvPr/>
          </p:nvSpPr>
          <p:spPr>
            <a:xfrm>
              <a:off x="71627" y="4908803"/>
              <a:ext cx="2786380" cy="448309"/>
            </a:xfrm>
            <a:custGeom>
              <a:avLst/>
              <a:gdLst/>
              <a:ahLst/>
              <a:cxnLst/>
              <a:rect l="l" t="t" r="r" b="b"/>
              <a:pathLst>
                <a:path w="2786380" h="448310">
                  <a:moveTo>
                    <a:pt x="0" y="448056"/>
                  </a:moveTo>
                  <a:lnTo>
                    <a:pt x="2785872" y="448056"/>
                  </a:lnTo>
                  <a:lnTo>
                    <a:pt x="2785872" y="0"/>
                  </a:lnTo>
                  <a:lnTo>
                    <a:pt x="0" y="0"/>
                  </a:lnTo>
                  <a:lnTo>
                    <a:pt x="0" y="448056"/>
                  </a:lnTo>
                  <a:close/>
                </a:path>
              </a:pathLst>
            </a:custGeom>
            <a:ln w="12700">
              <a:solidFill>
                <a:srgbClr val="2E528F"/>
              </a:solidFill>
            </a:ln>
          </p:spPr>
          <p:txBody>
            <a:bodyPr wrap="square" lIns="0" tIns="0" rIns="0" bIns="0" rtlCol="0"/>
            <a:lstStyle/>
            <a:p>
              <a:endParaRPr sz="2000">
                <a:latin typeface="+mj-lt"/>
              </a:endParaRPr>
            </a:p>
          </p:txBody>
        </p:sp>
      </p:grpSp>
      <p:sp>
        <p:nvSpPr>
          <p:cNvPr id="41" name="TextBox 40">
            <a:extLst>
              <a:ext uri="{FF2B5EF4-FFF2-40B4-BE49-F238E27FC236}">
                <a16:creationId xmlns:a16="http://schemas.microsoft.com/office/drawing/2014/main" id="{7D3F77DB-DC79-4D5B-89BA-B98D9AB8981B}"/>
              </a:ext>
            </a:extLst>
          </p:cNvPr>
          <p:cNvSpPr txBox="1"/>
          <p:nvPr/>
        </p:nvSpPr>
        <p:spPr>
          <a:xfrm>
            <a:off x="689548" y="8590017"/>
            <a:ext cx="6419588" cy="369332"/>
          </a:xfrm>
          <a:prstGeom prst="rect">
            <a:avLst/>
          </a:prstGeom>
          <a:noFill/>
        </p:spPr>
        <p:txBody>
          <a:bodyPr wrap="square">
            <a:spAutoFit/>
          </a:bodyPr>
          <a:lstStyle/>
          <a:p>
            <a:pPr algn="ctr">
              <a:spcBef>
                <a:spcPts val="105"/>
              </a:spcBef>
            </a:pPr>
            <a:r>
              <a:rPr lang="en-GB" b="1" u="sng" spc="-10" dirty="0">
                <a:solidFill>
                  <a:srgbClr val="FFFFFF"/>
                </a:solidFill>
                <a:latin typeface="+mj-lt"/>
                <a:cs typeface="Cambria"/>
              </a:rPr>
              <a:t>French</a:t>
            </a:r>
            <a:endParaRPr kumimoji="0" lang="en-GB" sz="1800" b="1" i="0" u="sng" strike="noStrike" kern="0" cap="none" spc="-10" normalizeH="0" baseline="0" noProof="0" dirty="0">
              <a:ln>
                <a:noFill/>
              </a:ln>
              <a:solidFill>
                <a:srgbClr val="FFFFFF"/>
              </a:solidFill>
              <a:effectLst/>
              <a:uLnTx/>
              <a:uFillTx/>
              <a:latin typeface="+mj-lt"/>
              <a:cs typeface="Cambria"/>
            </a:endParaRPr>
          </a:p>
        </p:txBody>
      </p:sp>
      <p:grpSp>
        <p:nvGrpSpPr>
          <p:cNvPr id="42" name="object 78">
            <a:extLst>
              <a:ext uri="{FF2B5EF4-FFF2-40B4-BE49-F238E27FC236}">
                <a16:creationId xmlns:a16="http://schemas.microsoft.com/office/drawing/2014/main" id="{564212AE-1C9B-4563-A026-2018D3B5E079}"/>
              </a:ext>
            </a:extLst>
          </p:cNvPr>
          <p:cNvGrpSpPr/>
          <p:nvPr/>
        </p:nvGrpSpPr>
        <p:grpSpPr>
          <a:xfrm>
            <a:off x="4769414" y="8127562"/>
            <a:ext cx="3303088" cy="1333767"/>
            <a:chOff x="71627" y="5398008"/>
            <a:chExt cx="2786380" cy="422276"/>
          </a:xfrm>
        </p:grpSpPr>
        <p:sp>
          <p:nvSpPr>
            <p:cNvPr id="43" name="object 79">
              <a:extLst>
                <a:ext uri="{FF2B5EF4-FFF2-40B4-BE49-F238E27FC236}">
                  <a16:creationId xmlns:a16="http://schemas.microsoft.com/office/drawing/2014/main" id="{691DD1D8-083C-423B-99D9-A7BA00563394}"/>
                </a:ext>
              </a:extLst>
            </p:cNvPr>
            <p:cNvSpPr/>
            <p:nvPr/>
          </p:nvSpPr>
          <p:spPr>
            <a:xfrm>
              <a:off x="71627" y="5398009"/>
              <a:ext cx="2786380" cy="422275"/>
            </a:xfrm>
            <a:custGeom>
              <a:avLst/>
              <a:gdLst/>
              <a:ahLst/>
              <a:cxnLst/>
              <a:rect l="l" t="t" r="r" b="b"/>
              <a:pathLst>
                <a:path w="2786380" h="422275">
                  <a:moveTo>
                    <a:pt x="2785872" y="0"/>
                  </a:moveTo>
                  <a:lnTo>
                    <a:pt x="0" y="0"/>
                  </a:lnTo>
                  <a:lnTo>
                    <a:pt x="0" y="422148"/>
                  </a:lnTo>
                  <a:lnTo>
                    <a:pt x="2785872" y="422148"/>
                  </a:lnTo>
                  <a:lnTo>
                    <a:pt x="2785872" y="0"/>
                  </a:lnTo>
                  <a:close/>
                </a:path>
              </a:pathLst>
            </a:custGeom>
            <a:solidFill>
              <a:srgbClr val="8FAADC"/>
            </a:solidFill>
          </p:spPr>
          <p:txBody>
            <a:bodyPr wrap="square" lIns="0" tIns="0" rIns="0" bIns="0" rtlCol="0"/>
            <a:lstStyle/>
            <a:p>
              <a:endParaRPr dirty="0">
                <a:latin typeface="+mj-lt"/>
              </a:endParaRPr>
            </a:p>
          </p:txBody>
        </p:sp>
        <p:sp>
          <p:nvSpPr>
            <p:cNvPr id="44" name="object 80">
              <a:extLst>
                <a:ext uri="{FF2B5EF4-FFF2-40B4-BE49-F238E27FC236}">
                  <a16:creationId xmlns:a16="http://schemas.microsoft.com/office/drawing/2014/main" id="{BBA7075D-AE6E-4E3C-BA61-6CD30571A7EB}"/>
                </a:ext>
              </a:extLst>
            </p:cNvPr>
            <p:cNvSpPr/>
            <p:nvPr/>
          </p:nvSpPr>
          <p:spPr>
            <a:xfrm>
              <a:off x="71627" y="5398008"/>
              <a:ext cx="2786380" cy="422275"/>
            </a:xfrm>
            <a:custGeom>
              <a:avLst/>
              <a:gdLst/>
              <a:ahLst/>
              <a:cxnLst/>
              <a:rect l="l" t="t" r="r" b="b"/>
              <a:pathLst>
                <a:path w="2786380" h="422275">
                  <a:moveTo>
                    <a:pt x="0" y="422148"/>
                  </a:moveTo>
                  <a:lnTo>
                    <a:pt x="2785872" y="422148"/>
                  </a:lnTo>
                  <a:lnTo>
                    <a:pt x="2785872" y="0"/>
                  </a:lnTo>
                  <a:lnTo>
                    <a:pt x="0" y="0"/>
                  </a:lnTo>
                  <a:lnTo>
                    <a:pt x="0" y="422148"/>
                  </a:lnTo>
                  <a:close/>
                </a:path>
              </a:pathLst>
            </a:custGeom>
            <a:ln w="12700">
              <a:solidFill>
                <a:srgbClr val="2E528F"/>
              </a:solidFill>
            </a:ln>
          </p:spPr>
          <p:txBody>
            <a:bodyPr wrap="square" lIns="0" tIns="0" rIns="0" bIns="0" rtlCol="0"/>
            <a:lstStyle/>
            <a:p>
              <a:endParaRPr>
                <a:latin typeface="+mj-lt"/>
              </a:endParaRPr>
            </a:p>
          </p:txBody>
        </p:sp>
      </p:grpSp>
      <p:sp>
        <p:nvSpPr>
          <p:cNvPr id="45" name="TextBox 44">
            <a:extLst>
              <a:ext uri="{FF2B5EF4-FFF2-40B4-BE49-F238E27FC236}">
                <a16:creationId xmlns:a16="http://schemas.microsoft.com/office/drawing/2014/main" id="{D4307DFC-7873-4D4D-8F1A-CB399183F70A}"/>
              </a:ext>
            </a:extLst>
          </p:cNvPr>
          <p:cNvSpPr txBox="1"/>
          <p:nvPr/>
        </p:nvSpPr>
        <p:spPr>
          <a:xfrm>
            <a:off x="4729097" y="8136877"/>
            <a:ext cx="3343405" cy="1169551"/>
          </a:xfrm>
          <a:prstGeom prst="rect">
            <a:avLst/>
          </a:prstGeom>
          <a:noFill/>
        </p:spPr>
        <p:txBody>
          <a:bodyPr wrap="square">
            <a:spAutoFit/>
          </a:bodyPr>
          <a:lstStyle/>
          <a:p>
            <a:pPr algn="ctr"/>
            <a:r>
              <a:rPr lang="en-GB" sz="1400" b="1" u="sng" spc="45" dirty="0">
                <a:solidFill>
                  <a:schemeClr val="tx1"/>
                </a:solidFill>
                <a:latin typeface="+mj-lt"/>
                <a:cs typeface="Cambria"/>
              </a:rPr>
              <a:t>INTENT</a:t>
            </a:r>
          </a:p>
          <a:p>
            <a:r>
              <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Children to be able to understand spoken and written language and respond with increasing confidence, fluency and accuracy of pronunciation. </a:t>
            </a:r>
            <a:endParaRPr lang="en-GB" sz="1400" dirty="0">
              <a:solidFill>
                <a:schemeClr val="tx1"/>
              </a:solidFill>
            </a:endParaRPr>
          </a:p>
        </p:txBody>
      </p:sp>
      <p:graphicFrame>
        <p:nvGraphicFramePr>
          <p:cNvPr id="50" name="object 71">
            <a:extLst>
              <a:ext uri="{FF2B5EF4-FFF2-40B4-BE49-F238E27FC236}">
                <a16:creationId xmlns:a16="http://schemas.microsoft.com/office/drawing/2014/main" id="{D17813D3-62C2-4CD7-9162-846D323CF48A}"/>
              </a:ext>
            </a:extLst>
          </p:cNvPr>
          <p:cNvGraphicFramePr>
            <a:graphicFrameLocks noGrp="1"/>
          </p:cNvGraphicFramePr>
          <p:nvPr>
            <p:extLst>
              <p:ext uri="{D42A27DB-BD31-4B8C-83A1-F6EECF244321}">
                <p14:modId xmlns:p14="http://schemas.microsoft.com/office/powerpoint/2010/main" val="2792124225"/>
              </p:ext>
            </p:extLst>
          </p:nvPr>
        </p:nvGraphicFramePr>
        <p:xfrm>
          <a:off x="8112820" y="8136877"/>
          <a:ext cx="3393380" cy="1315139"/>
        </p:xfrm>
        <a:graphic>
          <a:graphicData uri="http://schemas.openxmlformats.org/drawingml/2006/table">
            <a:tbl>
              <a:tblPr firstRow="1" bandRow="1">
                <a:tableStyleId>{2D5ABB26-0587-4C30-8999-92F81FD0307C}</a:tableStyleId>
              </a:tblPr>
              <a:tblGrid>
                <a:gridCol w="3393380">
                  <a:extLst>
                    <a:ext uri="{9D8B030D-6E8A-4147-A177-3AD203B41FA5}">
                      <a16:colId xmlns:a16="http://schemas.microsoft.com/office/drawing/2014/main" val="20000"/>
                    </a:ext>
                  </a:extLst>
                </a:gridCol>
              </a:tblGrid>
              <a:tr h="1315139">
                <a:tc>
                  <a:txBody>
                    <a:bodyPr/>
                    <a:lstStyle/>
                    <a:p>
                      <a:r>
                        <a:rPr lang="en-GB" sz="1300" b="1" dirty="0">
                          <a:solidFill>
                            <a:schemeClr val="tx1"/>
                          </a:solidFill>
                          <a:latin typeface="+mn-lt"/>
                          <a:ea typeface="+mn-ea"/>
                          <a:cs typeface="Cambria"/>
                        </a:rPr>
                        <a:t>Sequence of lessons:</a:t>
                      </a:r>
                      <a:endParaRPr lang="en-GB" sz="13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3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Over the term, children will learn different formal and informal greetings, how to talk about their likes and dislikes, numbers up to 31, days of the week and months of the year and the weather. </a:t>
                      </a:r>
                      <a:endParaRPr lang="en-GB" sz="1300" b="0" dirty="0">
                        <a:solidFill>
                          <a:schemeClr val="tx1"/>
                        </a:solidFill>
                        <a:latin typeface="+mn-lt"/>
                        <a:ea typeface="+mn-ea"/>
                        <a:cs typeface="Cambria"/>
                      </a:endParaRPr>
                    </a:p>
                  </a:txBody>
                  <a:tcPr marL="0" marR="0" marT="126365" marB="0">
                    <a:lnL w="12700">
                      <a:solidFill>
                        <a:srgbClr val="044E71"/>
                      </a:solidFill>
                      <a:prstDash val="solid"/>
                    </a:lnL>
                    <a:lnR w="12700">
                      <a:solidFill>
                        <a:srgbClr val="044E71"/>
                      </a:solidFill>
                      <a:prstDash val="solid"/>
                    </a:lnR>
                    <a:lnT w="12700">
                      <a:solidFill>
                        <a:srgbClr val="044E71"/>
                      </a:solidFill>
                      <a:prstDash val="solid"/>
                    </a:lnT>
                    <a:lnB w="12700">
                      <a:solidFill>
                        <a:srgbClr val="2E528F"/>
                      </a:solidFill>
                      <a:prstDash val="solid"/>
                    </a:lnB>
                    <a:solidFill>
                      <a:srgbClr val="044E71">
                        <a:alpha val="19999"/>
                      </a:srgbClr>
                    </a:solidFill>
                  </a:tcPr>
                </a:tc>
                <a:extLst>
                  <a:ext uri="{0D108BD9-81ED-4DB2-BD59-A6C34878D82A}">
                    <a16:rowId xmlns:a16="http://schemas.microsoft.com/office/drawing/2014/main" val="10002"/>
                  </a:ext>
                </a:extLst>
              </a:tr>
            </a:tbl>
          </a:graphicData>
        </a:graphic>
      </p:graphicFrame>
      <p:grpSp>
        <p:nvGrpSpPr>
          <p:cNvPr id="51" name="object 74">
            <a:extLst>
              <a:ext uri="{FF2B5EF4-FFF2-40B4-BE49-F238E27FC236}">
                <a16:creationId xmlns:a16="http://schemas.microsoft.com/office/drawing/2014/main" id="{9D24D0BB-2973-44AF-8B7D-C81A2365CAB1}"/>
              </a:ext>
            </a:extLst>
          </p:cNvPr>
          <p:cNvGrpSpPr/>
          <p:nvPr/>
        </p:nvGrpSpPr>
        <p:grpSpPr>
          <a:xfrm>
            <a:off x="11528323" y="8108931"/>
            <a:ext cx="1273277" cy="1352395"/>
            <a:chOff x="65277" y="4902453"/>
            <a:chExt cx="2799080" cy="461009"/>
          </a:xfrm>
        </p:grpSpPr>
        <p:sp>
          <p:nvSpPr>
            <p:cNvPr id="52" name="object 75">
              <a:extLst>
                <a:ext uri="{FF2B5EF4-FFF2-40B4-BE49-F238E27FC236}">
                  <a16:creationId xmlns:a16="http://schemas.microsoft.com/office/drawing/2014/main" id="{41483D5B-587D-4C19-9713-0004C02BE9A2}"/>
                </a:ext>
              </a:extLst>
            </p:cNvPr>
            <p:cNvSpPr/>
            <p:nvPr/>
          </p:nvSpPr>
          <p:spPr>
            <a:xfrm>
              <a:off x="71627" y="4908803"/>
              <a:ext cx="2786380" cy="448309"/>
            </a:xfrm>
            <a:custGeom>
              <a:avLst/>
              <a:gdLst/>
              <a:ahLst/>
              <a:cxnLst/>
              <a:rect l="l" t="t" r="r" b="b"/>
              <a:pathLst>
                <a:path w="2786380" h="448310">
                  <a:moveTo>
                    <a:pt x="2785872" y="0"/>
                  </a:moveTo>
                  <a:lnTo>
                    <a:pt x="0" y="0"/>
                  </a:lnTo>
                  <a:lnTo>
                    <a:pt x="0" y="448056"/>
                  </a:lnTo>
                  <a:lnTo>
                    <a:pt x="2785872" y="448056"/>
                  </a:lnTo>
                  <a:lnTo>
                    <a:pt x="2785872" y="0"/>
                  </a:lnTo>
                  <a:close/>
                </a:path>
              </a:pathLst>
            </a:custGeom>
            <a:solidFill>
              <a:srgbClr val="044E71"/>
            </a:solidFill>
          </p:spPr>
          <p:txBody>
            <a:bodyPr wrap="square" lIns="0" tIns="0" rIns="0" bIns="0" rtlCol="0"/>
            <a:lstStyle/>
            <a:p>
              <a:endParaRPr sz="2000">
                <a:latin typeface="+mj-lt"/>
              </a:endParaRPr>
            </a:p>
          </p:txBody>
        </p:sp>
        <p:sp>
          <p:nvSpPr>
            <p:cNvPr id="53" name="object 76">
              <a:extLst>
                <a:ext uri="{FF2B5EF4-FFF2-40B4-BE49-F238E27FC236}">
                  <a16:creationId xmlns:a16="http://schemas.microsoft.com/office/drawing/2014/main" id="{F78D5E40-7DC3-479A-BE0F-63DF22A30FF5}"/>
                </a:ext>
              </a:extLst>
            </p:cNvPr>
            <p:cNvSpPr/>
            <p:nvPr/>
          </p:nvSpPr>
          <p:spPr>
            <a:xfrm>
              <a:off x="71627" y="4908803"/>
              <a:ext cx="2786380" cy="448309"/>
            </a:xfrm>
            <a:custGeom>
              <a:avLst/>
              <a:gdLst/>
              <a:ahLst/>
              <a:cxnLst/>
              <a:rect l="l" t="t" r="r" b="b"/>
              <a:pathLst>
                <a:path w="2786380" h="448310">
                  <a:moveTo>
                    <a:pt x="0" y="448056"/>
                  </a:moveTo>
                  <a:lnTo>
                    <a:pt x="2785872" y="448056"/>
                  </a:lnTo>
                  <a:lnTo>
                    <a:pt x="2785872" y="0"/>
                  </a:lnTo>
                  <a:lnTo>
                    <a:pt x="0" y="0"/>
                  </a:lnTo>
                  <a:lnTo>
                    <a:pt x="0" y="448056"/>
                  </a:lnTo>
                  <a:close/>
                </a:path>
              </a:pathLst>
            </a:custGeom>
            <a:ln w="12700">
              <a:solidFill>
                <a:srgbClr val="2E528F"/>
              </a:solidFill>
            </a:ln>
          </p:spPr>
          <p:txBody>
            <a:bodyPr wrap="square" lIns="0" tIns="0" rIns="0" bIns="0" rtlCol="0"/>
            <a:lstStyle/>
            <a:p>
              <a:endParaRPr sz="2000">
                <a:latin typeface="+mj-lt"/>
              </a:endParaRPr>
            </a:p>
          </p:txBody>
        </p:sp>
      </p:grpSp>
      <p:sp>
        <p:nvSpPr>
          <p:cNvPr id="54" name="TextBox 53">
            <a:extLst>
              <a:ext uri="{FF2B5EF4-FFF2-40B4-BE49-F238E27FC236}">
                <a16:creationId xmlns:a16="http://schemas.microsoft.com/office/drawing/2014/main" id="{C977B6F2-F66F-4822-8461-540A4F5AE5FD}"/>
              </a:ext>
            </a:extLst>
          </p:cNvPr>
          <p:cNvSpPr txBox="1"/>
          <p:nvPr/>
        </p:nvSpPr>
        <p:spPr>
          <a:xfrm>
            <a:off x="11522924" y="8197319"/>
            <a:ext cx="1255838" cy="1302921"/>
          </a:xfrm>
          <a:prstGeom prst="rect">
            <a:avLst/>
          </a:prstGeom>
          <a:noFill/>
        </p:spPr>
        <p:txBody>
          <a:bodyPr wrap="square">
            <a:spAutoFit/>
          </a:bodyPr>
          <a:lstStyle/>
          <a:p>
            <a:pPr marR="17145" algn="ctr">
              <a:lnSpc>
                <a:spcPct val="100000"/>
              </a:lnSpc>
              <a:spcBef>
                <a:spcPts val="819"/>
              </a:spcBef>
            </a:pPr>
            <a:r>
              <a:rPr lang="en-GB" sz="1200" u="sng" spc="-10" dirty="0">
                <a:solidFill>
                  <a:schemeClr val="bg1"/>
                </a:solidFill>
                <a:latin typeface="+mj-lt"/>
                <a:cs typeface="Century"/>
              </a:rPr>
              <a:t>Outcome/ composite</a:t>
            </a:r>
          </a:p>
          <a:p>
            <a:pPr marR="17145" algn="ctr">
              <a:lnSpc>
                <a:spcPct val="100000"/>
              </a:lnSpc>
              <a:spcBef>
                <a:spcPts val="819"/>
              </a:spcBef>
            </a:pPr>
            <a:r>
              <a:rPr lang="en-GB" sz="1200" spc="-10" dirty="0">
                <a:solidFill>
                  <a:schemeClr val="bg1"/>
                </a:solidFill>
                <a:latin typeface="+mj-lt"/>
                <a:cs typeface="Century"/>
              </a:rPr>
              <a:t>Have a conversation with a friend in French.</a:t>
            </a:r>
            <a:endParaRPr lang="en-GB" sz="1200" dirty="0">
              <a:solidFill>
                <a:schemeClr val="bg1"/>
              </a:solidFill>
              <a:latin typeface="+mj-lt"/>
              <a:cs typeface="Century"/>
            </a:endParaRPr>
          </a:p>
        </p:txBody>
      </p:sp>
    </p:spTree>
    <p:extLst>
      <p:ext uri="{BB962C8B-B14F-4D97-AF65-F5344CB8AC3E}">
        <p14:creationId xmlns:p14="http://schemas.microsoft.com/office/powerpoint/2010/main" val="24703341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9170d99-97d2-4e6c-abe4-4c39586309b6">
      <Terms xmlns="http://schemas.microsoft.com/office/infopath/2007/PartnerControls"/>
    </lcf76f155ced4ddcb4097134ff3c332f>
    <TaxCatchAll xmlns="46257f03-e062-4771-b54b-e8b9a34f1d9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04B614654467943B107503A0895086B" ma:contentTypeVersion="15" ma:contentTypeDescription="Create a new document." ma:contentTypeScope="" ma:versionID="63c8b099ea09e49ed25302646693d17f">
  <xsd:schema xmlns:xsd="http://www.w3.org/2001/XMLSchema" xmlns:xs="http://www.w3.org/2001/XMLSchema" xmlns:p="http://schemas.microsoft.com/office/2006/metadata/properties" xmlns:ns2="09170d99-97d2-4e6c-abe4-4c39586309b6" xmlns:ns3="46257f03-e062-4771-b54b-e8b9a34f1d98" targetNamespace="http://schemas.microsoft.com/office/2006/metadata/properties" ma:root="true" ma:fieldsID="0a03a916d068abbc5f792274c4ab5352" ns2:_="" ns3:_="">
    <xsd:import namespace="09170d99-97d2-4e6c-abe4-4c39586309b6"/>
    <xsd:import namespace="46257f03-e062-4771-b54b-e8b9a34f1d9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DateTaken" minOccurs="0"/>
                <xsd:element ref="ns2:MediaLengthInSecond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170d99-97d2-4e6c-abe4-4c39586309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7c7a1666-af6e-41e8-a1ce-1334bb537317"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6257f03-e062-4771-b54b-e8b9a34f1d9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17233f6-1715-4ef9-abe0-bc16732e7a68}" ma:internalName="TaxCatchAll" ma:showField="CatchAllData" ma:web="46257f03-e062-4771-b54b-e8b9a34f1d98">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34DB81-69FC-4FF4-96C1-B9BBB275F8F1}">
  <ds:schemaRefs>
    <ds:schemaRef ds:uri="http://schemas.microsoft.com/sharepoint/v3/contenttype/forms"/>
  </ds:schemaRefs>
</ds:datastoreItem>
</file>

<file path=customXml/itemProps2.xml><?xml version="1.0" encoding="utf-8"?>
<ds:datastoreItem xmlns:ds="http://schemas.openxmlformats.org/officeDocument/2006/customXml" ds:itemID="{564E4383-CAAE-41E1-AF47-25B666169385}">
  <ds:schemaRefs>
    <ds:schemaRef ds:uri="http://schemas.microsoft.com/office/2006/metadata/properties"/>
    <ds:schemaRef ds:uri="http://schemas.microsoft.com/office/infopath/2007/PartnerControls"/>
    <ds:schemaRef ds:uri="09170d99-97d2-4e6c-abe4-4c39586309b6"/>
    <ds:schemaRef ds:uri="46257f03-e062-4771-b54b-e8b9a34f1d98"/>
  </ds:schemaRefs>
</ds:datastoreItem>
</file>

<file path=customXml/itemProps3.xml><?xml version="1.0" encoding="utf-8"?>
<ds:datastoreItem xmlns:ds="http://schemas.openxmlformats.org/officeDocument/2006/customXml" ds:itemID="{D31B1FD6-201C-4657-84B8-12CB9B350E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9170d99-97d2-4e6c-abe4-4c39586309b6"/>
    <ds:schemaRef ds:uri="46257f03-e062-4771-b54b-e8b9a34f1d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4500</TotalTime>
  <Words>1134</Words>
  <Application>Microsoft Office PowerPoint</Application>
  <PresentationFormat>A3 Paper (297x420 mm)</PresentationFormat>
  <Paragraphs>113</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Cambria</vt:lpstr>
      <vt:lpstr>Open Sans</vt:lpstr>
      <vt:lpstr>Wingdings</vt:lpstr>
      <vt:lpstr>Office Theme</vt:lpstr>
      <vt:lpstr>Curriculum Sequence Autumn 1 - Year 5 and 6</vt:lpstr>
      <vt:lpstr>Curriculum Sequence Autumn 1 - Year 5 and 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Louise Stevenson</dc:creator>
  <cp:lastModifiedBy>Georgia Cotterill</cp:lastModifiedBy>
  <cp:revision>182</cp:revision>
  <cp:lastPrinted>2022-10-28T15:52:54Z</cp:lastPrinted>
  <dcterms:created xsi:type="dcterms:W3CDTF">2022-10-14T19:20:52Z</dcterms:created>
  <dcterms:modified xsi:type="dcterms:W3CDTF">2025-10-21T08:38:06Z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2022-09-02T00:00:00Z</vt:filetime>
  </property>
  <property fmtid="{D5CDD505-2E9C-101B-9397-08002B2CF9AE}" pid="3" name="Creator">
    <vt:lpwstr>Microsoft® PowerPoint® for Microsoft 365</vt:lpwstr>
  </property>
  <property fmtid="{D5CDD505-2E9C-101B-9397-08002B2CF9AE}" pid="4" name="LastSaved">
    <vt:filetime>2022-10-14T00:00:00Z</vt:filetime>
  </property>
  <property fmtid="{D5CDD505-2E9C-101B-9397-08002B2CF9AE}" pid="5" name="Producer">
    <vt:lpwstr>Microsoft® PowerPoint® for Microsoft 365</vt:lpwstr>
  </property>
  <property fmtid="{D5CDD505-2E9C-101B-9397-08002B2CF9AE}" pid="6" name="ContentTypeId">
    <vt:lpwstr>0x010100104B614654467943B107503A0895086B</vt:lpwstr>
  </property>
  <property fmtid="{D5CDD505-2E9C-101B-9397-08002B2CF9AE}" pid="7" name="MediaServiceImageTags">
    <vt:lpwstr/>
  </property>
</Properties>
</file>