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801600" cy="9601200" type="A3"/>
  <p:notesSz cx="12801600" cy="960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173479-ED1F-4184-B62E-C11E69394484}" v="296" dt="2023-10-06T10:40:35.82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1" autoAdjust="0"/>
    <p:restoredTop sz="94660"/>
  </p:normalViewPr>
  <p:slideViewPr>
    <p:cSldViewPr>
      <p:cViewPr>
        <p:scale>
          <a:sx n="83" d="100"/>
          <a:sy n="83" d="100"/>
        </p:scale>
        <p:origin x="610" y="-76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5467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251700" y="0"/>
            <a:ext cx="554672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54B2E-087C-462B-8310-27B66F7B2384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402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79525" y="4621213"/>
            <a:ext cx="10242550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5546725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251700" y="9120188"/>
            <a:ext cx="5546725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EFA4A-BC1B-4BB1-8C70-145B206F1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32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FA4A-BC1B-4BB1-8C70-145B206F120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742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FA4A-BC1B-4BB1-8C70-145B206F120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84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976372"/>
            <a:ext cx="10881360" cy="20162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5376672"/>
            <a:ext cx="896112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44E7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44E7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44E7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801600" cy="9601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4784" y="148589"/>
            <a:ext cx="909828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44E7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2208276"/>
            <a:ext cx="11521440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8929116"/>
            <a:ext cx="4096512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Curriculum</a:t>
            </a:r>
            <a:r>
              <a:rPr spc="185" dirty="0"/>
              <a:t> </a:t>
            </a:r>
            <a:r>
              <a:rPr spc="100" dirty="0"/>
              <a:t>Sequence </a:t>
            </a:r>
            <a:r>
              <a:rPr lang="en-GB" spc="55" dirty="0"/>
              <a:t>Autumn </a:t>
            </a:r>
            <a:r>
              <a:rPr spc="85" dirty="0"/>
              <a:t>-</a:t>
            </a:r>
            <a:r>
              <a:rPr spc="170" dirty="0"/>
              <a:t> </a:t>
            </a:r>
            <a:r>
              <a:rPr lang="en-GB" spc="65" dirty="0"/>
              <a:t>EYFS</a:t>
            </a:r>
            <a:endParaRPr spc="-50" dirty="0"/>
          </a:p>
        </p:txBody>
      </p:sp>
      <p:grpSp>
        <p:nvGrpSpPr>
          <p:cNvPr id="182" name="Group 181"/>
          <p:cNvGrpSpPr/>
          <p:nvPr/>
        </p:nvGrpSpPr>
        <p:grpSpPr>
          <a:xfrm>
            <a:off x="825185" y="1596533"/>
            <a:ext cx="2172077" cy="5804519"/>
            <a:chOff x="77855" y="1625600"/>
            <a:chExt cx="2172077" cy="5804519"/>
          </a:xfrm>
        </p:grpSpPr>
        <p:sp>
          <p:nvSpPr>
            <p:cNvPr id="9" name="object 9"/>
            <p:cNvSpPr txBox="1"/>
            <p:nvPr/>
          </p:nvSpPr>
          <p:spPr>
            <a:xfrm>
              <a:off x="87122" y="1625600"/>
              <a:ext cx="2162810" cy="344325"/>
            </a:xfrm>
            <a:prstGeom prst="rect">
              <a:avLst/>
            </a:prstGeom>
            <a:solidFill>
              <a:srgbClr val="044E71"/>
            </a:solidFill>
          </p:spPr>
          <p:txBody>
            <a:bodyPr vert="horz" wrap="square" lIns="0" tIns="63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5"/>
                </a:spcBef>
              </a:pPr>
              <a:endParaRPr sz="1150" dirty="0">
                <a:latin typeface="Times New Roman"/>
                <a:cs typeface="Times New Roman"/>
              </a:endParaRPr>
            </a:p>
            <a:p>
              <a:pPr marR="38735" algn="ctr">
                <a:lnSpc>
                  <a:spcPts val="1320"/>
                </a:lnSpc>
              </a:pPr>
              <a:r>
                <a:rPr lang="en-GB" sz="1100" b="1" dirty="0">
                  <a:solidFill>
                    <a:srgbClr val="FFFFFF"/>
                  </a:solidFill>
                  <a:latin typeface="Cambria"/>
                  <a:cs typeface="Cambria"/>
                </a:rPr>
                <a:t>Communication &amp; Language</a:t>
              </a:r>
              <a:endParaRPr sz="900" dirty="0">
                <a:latin typeface="Century"/>
                <a:cs typeface="Century"/>
              </a:endParaRPr>
            </a:p>
          </p:txBody>
        </p:sp>
        <p:grpSp>
          <p:nvGrpSpPr>
            <p:cNvPr id="3" name="object 3"/>
            <p:cNvGrpSpPr/>
            <p:nvPr/>
          </p:nvGrpSpPr>
          <p:grpSpPr>
            <a:xfrm>
              <a:off x="77855" y="2438122"/>
              <a:ext cx="2154879" cy="2747006"/>
              <a:chOff x="83565" y="3389121"/>
              <a:chExt cx="2123440" cy="2526030"/>
            </a:xfrm>
          </p:grpSpPr>
          <p:sp>
            <p:nvSpPr>
              <p:cNvPr id="4" name="object 4"/>
              <p:cNvSpPr/>
              <p:nvPr/>
            </p:nvSpPr>
            <p:spPr>
              <a:xfrm>
                <a:off x="89915" y="3395471"/>
                <a:ext cx="2110740" cy="2513330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2513329">
                    <a:moveTo>
                      <a:pt x="2110740" y="0"/>
                    </a:moveTo>
                    <a:lnTo>
                      <a:pt x="0" y="0"/>
                    </a:lnTo>
                    <a:lnTo>
                      <a:pt x="0" y="2513076"/>
                    </a:lnTo>
                    <a:lnTo>
                      <a:pt x="2110740" y="2513076"/>
                    </a:lnTo>
                    <a:lnTo>
                      <a:pt x="2110740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" name="object 5"/>
              <p:cNvSpPr/>
              <p:nvPr/>
            </p:nvSpPr>
            <p:spPr>
              <a:xfrm>
                <a:off x="89915" y="3395471"/>
                <a:ext cx="2110740" cy="2513330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2513329">
                    <a:moveTo>
                      <a:pt x="0" y="2513076"/>
                    </a:moveTo>
                    <a:lnTo>
                      <a:pt x="2110740" y="2513076"/>
                    </a:lnTo>
                    <a:lnTo>
                      <a:pt x="2110740" y="0"/>
                    </a:lnTo>
                    <a:lnTo>
                      <a:pt x="0" y="0"/>
                    </a:lnTo>
                    <a:lnTo>
                      <a:pt x="0" y="2513076"/>
                    </a:lnTo>
                    <a:close/>
                  </a:path>
                </a:pathLst>
              </a:custGeom>
              <a:ln w="12699">
                <a:solidFill>
                  <a:srgbClr val="044E7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" name="object 7"/>
            <p:cNvSpPr txBox="1"/>
            <p:nvPr/>
          </p:nvSpPr>
          <p:spPr>
            <a:xfrm>
              <a:off x="203936" y="2501122"/>
              <a:ext cx="1840864" cy="2151871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066">
                <a:lnSpc>
                  <a:spcPct val="100000"/>
                </a:lnSpc>
                <a:spcBef>
                  <a:spcPts val="120"/>
                </a:spcBef>
                <a:buSzPct val="89473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Children will: -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Join in with repeated refrains in a story. 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Ask who/what questions.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Learn new vocabulary.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Listen carefully to rhymes and songs, paying attention to how they sound.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Engage in non fiction books.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Contribute relevant comments in discussions.</a:t>
              </a:r>
            </a:p>
            <a:p>
              <a:pPr marL="183516" indent="-171450">
                <a:lnSpc>
                  <a:spcPct val="100000"/>
                </a:lnSpc>
                <a:spcBef>
                  <a:spcPts val="120"/>
                </a:spcBef>
                <a:buSzPct val="89473"/>
                <a:buFont typeface="Arial" panose="020B0604020202020204" pitchFamily="34" charset="0"/>
                <a:buChar char="•"/>
                <a:tabLst>
                  <a:tab pos="71120" algn="l"/>
                </a:tabLst>
              </a:pPr>
              <a:r>
                <a:rPr lang="en-GB" sz="950" dirty="0">
                  <a:latin typeface="Calibri Light"/>
                  <a:cs typeface="Calibri Light"/>
                </a:rPr>
                <a:t>Responds to a series of instructions and range of questions.</a:t>
              </a:r>
              <a:endParaRPr sz="950" dirty="0">
                <a:latin typeface="Calibri Light"/>
                <a:cs typeface="Calibri Light"/>
              </a:endParaRPr>
            </a:p>
          </p:txBody>
        </p:sp>
        <p:grpSp>
          <p:nvGrpSpPr>
            <p:cNvPr id="42" name="object 42"/>
            <p:cNvGrpSpPr/>
            <p:nvPr/>
          </p:nvGrpSpPr>
          <p:grpSpPr>
            <a:xfrm>
              <a:off x="87827" y="1969925"/>
              <a:ext cx="2138552" cy="474823"/>
              <a:chOff x="96011" y="2458211"/>
              <a:chExt cx="2109470" cy="878205"/>
            </a:xfrm>
          </p:grpSpPr>
          <p:sp>
            <p:nvSpPr>
              <p:cNvPr id="44" name="object 44"/>
              <p:cNvSpPr/>
              <p:nvPr/>
            </p:nvSpPr>
            <p:spPr>
              <a:xfrm>
                <a:off x="96011" y="2458211"/>
                <a:ext cx="2109470" cy="878205"/>
              </a:xfrm>
              <a:custGeom>
                <a:avLst/>
                <a:gdLst/>
                <a:ahLst/>
                <a:cxnLst/>
                <a:rect l="l" t="t" r="r" b="b"/>
                <a:pathLst>
                  <a:path w="2109470" h="878204">
                    <a:moveTo>
                      <a:pt x="2109216" y="0"/>
                    </a:moveTo>
                    <a:lnTo>
                      <a:pt x="0" y="0"/>
                    </a:lnTo>
                    <a:lnTo>
                      <a:pt x="0" y="877824"/>
                    </a:lnTo>
                    <a:lnTo>
                      <a:pt x="2109216" y="877824"/>
                    </a:lnTo>
                    <a:lnTo>
                      <a:pt x="2109216" y="0"/>
                    </a:lnTo>
                    <a:close/>
                  </a:path>
                </a:pathLst>
              </a:custGeom>
              <a:solidFill>
                <a:srgbClr val="8FAAD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object 45"/>
              <p:cNvSpPr/>
              <p:nvPr/>
            </p:nvSpPr>
            <p:spPr>
              <a:xfrm>
                <a:off x="96011" y="2458211"/>
                <a:ext cx="2109470" cy="878205"/>
              </a:xfrm>
              <a:custGeom>
                <a:avLst/>
                <a:gdLst/>
                <a:ahLst/>
                <a:cxnLst/>
                <a:rect l="l" t="t" r="r" b="b"/>
                <a:pathLst>
                  <a:path w="2109470" h="878204">
                    <a:moveTo>
                      <a:pt x="0" y="877824"/>
                    </a:moveTo>
                    <a:lnTo>
                      <a:pt x="2109216" y="877824"/>
                    </a:lnTo>
                    <a:lnTo>
                      <a:pt x="2109216" y="0"/>
                    </a:lnTo>
                    <a:lnTo>
                      <a:pt x="0" y="0"/>
                    </a:lnTo>
                    <a:lnTo>
                      <a:pt x="0" y="877824"/>
                    </a:lnTo>
                    <a:close/>
                  </a:path>
                </a:pathLst>
              </a:custGeom>
              <a:ln w="12700">
                <a:solidFill>
                  <a:srgbClr val="2E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6" name="object 46"/>
            <p:cNvSpPr txBox="1"/>
            <p:nvPr/>
          </p:nvSpPr>
          <p:spPr>
            <a:xfrm>
              <a:off x="228198" y="2048496"/>
              <a:ext cx="1885314" cy="321242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05" algn="ctr">
                <a:lnSpc>
                  <a:spcPts val="1245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mbria"/>
                </a:rPr>
                <a:t>Listening and Understanding</a:t>
              </a:r>
              <a:endParaRPr sz="850" dirty="0">
                <a:latin typeface="Calibri Light"/>
                <a:cs typeface="Calibri Light"/>
              </a:endParaRPr>
            </a:p>
          </p:txBody>
        </p:sp>
        <p:sp>
          <p:nvSpPr>
            <p:cNvPr id="111" name="object 111"/>
            <p:cNvSpPr/>
            <p:nvPr/>
          </p:nvSpPr>
          <p:spPr>
            <a:xfrm>
              <a:off x="99821" y="5403654"/>
              <a:ext cx="2091055" cy="2026465"/>
            </a:xfrm>
            <a:custGeom>
              <a:avLst/>
              <a:gdLst/>
              <a:ahLst/>
              <a:cxnLst/>
              <a:rect l="l" t="t" r="r" b="b"/>
              <a:pathLst>
                <a:path w="2091055" h="1711959">
                  <a:moveTo>
                    <a:pt x="2090927" y="0"/>
                  </a:moveTo>
                  <a:lnTo>
                    <a:pt x="0" y="0"/>
                  </a:lnTo>
                  <a:lnTo>
                    <a:pt x="0" y="1711452"/>
                  </a:lnTo>
                  <a:lnTo>
                    <a:pt x="2090927" y="1711452"/>
                  </a:lnTo>
                  <a:lnTo>
                    <a:pt x="2090927" y="0"/>
                  </a:lnTo>
                  <a:close/>
                </a:path>
              </a:pathLst>
            </a:custGeom>
            <a:solidFill>
              <a:srgbClr val="044E71">
                <a:alpha val="19999"/>
              </a:srgbClr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pPr marL="12700">
                <a:lnSpc>
                  <a:spcPts val="1120"/>
                </a:lnSpc>
                <a:spcBef>
                  <a:spcPts val="95"/>
                </a:spcBef>
              </a:pPr>
              <a:r>
                <a:rPr lang="en-GB" sz="950" dirty="0">
                  <a:latin typeface="+mn-lt"/>
                </a:rPr>
                <a:t>Children will: -</a:t>
              </a:r>
            </a:p>
            <a:p>
              <a:pPr marL="184150" indent="-171450">
                <a:lnSpc>
                  <a:spcPts val="1120"/>
                </a:lnSpc>
                <a:spcBef>
                  <a:spcPts val="95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Know and use vocabulary linked to their topic e.g. healthy, emotions, skeleton, family, etc. </a:t>
              </a:r>
            </a:p>
            <a:p>
              <a:pPr marL="184150" indent="-171450">
                <a:lnSpc>
                  <a:spcPts val="1120"/>
                </a:lnSpc>
                <a:spcBef>
                  <a:spcPts val="95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Use talk to communicate needs, news, feelings and ideas.</a:t>
              </a:r>
            </a:p>
            <a:p>
              <a:pPr marL="184150" indent="-171450">
                <a:lnSpc>
                  <a:spcPts val="1120"/>
                </a:lnSpc>
                <a:spcBef>
                  <a:spcPts val="95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Use plurals and some tenses correctly.</a:t>
              </a:r>
            </a:p>
            <a:p>
              <a:pPr marL="184150" indent="-171450">
                <a:lnSpc>
                  <a:spcPts val="1120"/>
                </a:lnSpc>
                <a:spcBef>
                  <a:spcPts val="95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Ask questions to support their learning or understanding.</a:t>
              </a:r>
            </a:p>
            <a:p>
              <a:pPr marL="12700">
                <a:lnSpc>
                  <a:spcPts val="1120"/>
                </a:lnSpc>
                <a:spcBef>
                  <a:spcPts val="95"/>
                </a:spcBef>
              </a:pPr>
              <a:endParaRPr lang="en-GB" sz="950" dirty="0">
                <a:latin typeface="+mn-lt"/>
              </a:endParaRPr>
            </a:p>
            <a:p>
              <a:pPr marL="12700">
                <a:lnSpc>
                  <a:spcPts val="1120"/>
                </a:lnSpc>
                <a:spcBef>
                  <a:spcPts val="95"/>
                </a:spcBef>
              </a:pPr>
              <a:r>
                <a:rPr lang="en-GB" sz="950" dirty="0">
                  <a:latin typeface="+mn-lt"/>
                </a:rPr>
                <a:t> </a:t>
              </a:r>
              <a:endParaRPr sz="950" dirty="0">
                <a:latin typeface="+mn-lt"/>
              </a:endParaRPr>
            </a:p>
          </p:txBody>
        </p:sp>
        <p:grpSp>
          <p:nvGrpSpPr>
            <p:cNvPr id="115" name="object 115"/>
            <p:cNvGrpSpPr/>
            <p:nvPr/>
          </p:nvGrpSpPr>
          <p:grpSpPr>
            <a:xfrm>
              <a:off x="83631" y="5044977"/>
              <a:ext cx="2125505" cy="358677"/>
              <a:chOff x="61953" y="6455662"/>
              <a:chExt cx="2116507" cy="717355"/>
            </a:xfrm>
          </p:grpSpPr>
          <p:sp>
            <p:nvSpPr>
              <p:cNvPr id="116" name="object 116"/>
              <p:cNvSpPr/>
              <p:nvPr/>
            </p:nvSpPr>
            <p:spPr>
              <a:xfrm>
                <a:off x="67720" y="6455662"/>
                <a:ext cx="2110740" cy="717355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641984">
                    <a:moveTo>
                      <a:pt x="2110740" y="0"/>
                    </a:moveTo>
                    <a:lnTo>
                      <a:pt x="0" y="0"/>
                    </a:lnTo>
                    <a:lnTo>
                      <a:pt x="0" y="641604"/>
                    </a:lnTo>
                    <a:lnTo>
                      <a:pt x="2110740" y="641604"/>
                    </a:lnTo>
                    <a:lnTo>
                      <a:pt x="2110740" y="0"/>
                    </a:lnTo>
                    <a:close/>
                  </a:path>
                </a:pathLst>
              </a:custGeom>
              <a:solidFill>
                <a:srgbClr val="8FAAD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7" name="object 117"/>
              <p:cNvSpPr/>
              <p:nvPr/>
            </p:nvSpPr>
            <p:spPr>
              <a:xfrm>
                <a:off x="61953" y="6455664"/>
                <a:ext cx="2116507" cy="717353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641984">
                    <a:moveTo>
                      <a:pt x="0" y="641604"/>
                    </a:moveTo>
                    <a:lnTo>
                      <a:pt x="2110740" y="641604"/>
                    </a:lnTo>
                    <a:lnTo>
                      <a:pt x="2110740" y="0"/>
                    </a:lnTo>
                    <a:lnTo>
                      <a:pt x="0" y="0"/>
                    </a:lnTo>
                    <a:lnTo>
                      <a:pt x="0" y="641604"/>
                    </a:lnTo>
                    <a:close/>
                  </a:path>
                </a:pathLst>
              </a:custGeom>
              <a:ln w="12700">
                <a:solidFill>
                  <a:srgbClr val="2E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8" name="object 118"/>
            <p:cNvSpPr txBox="1"/>
            <p:nvPr/>
          </p:nvSpPr>
          <p:spPr>
            <a:xfrm>
              <a:off x="171894" y="5111844"/>
              <a:ext cx="1946910" cy="16735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05" algn="ctr">
                <a:lnSpc>
                  <a:spcPts val="1245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mbria"/>
                </a:rPr>
                <a:t>Speaking</a:t>
              </a:r>
              <a:endParaRPr sz="850" dirty="0">
                <a:latin typeface="Calibri Light"/>
                <a:cs typeface="Calibri Light"/>
              </a:endParaRPr>
            </a:p>
          </p:txBody>
        </p:sp>
      </p:grpSp>
      <p:sp>
        <p:nvSpPr>
          <p:cNvPr id="119" name="object 119"/>
          <p:cNvSpPr txBox="1"/>
          <p:nvPr/>
        </p:nvSpPr>
        <p:spPr>
          <a:xfrm>
            <a:off x="321056" y="670306"/>
            <a:ext cx="974471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745"/>
              </a:spcBef>
            </a:pPr>
            <a:r>
              <a:rPr lang="en-GB" sz="2400" b="1" spc="90" dirty="0">
                <a:solidFill>
                  <a:srgbClr val="00AF50"/>
                </a:solidFill>
                <a:latin typeface="Cambria"/>
                <a:cs typeface="Cambria"/>
              </a:rPr>
              <a:t>The Wonderful World of Me</a:t>
            </a:r>
            <a:endParaRPr sz="2400" dirty="0">
              <a:latin typeface="Cambria"/>
              <a:cs typeface="Cambria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0217277" y="9166352"/>
            <a:ext cx="2252345" cy="313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4610" algn="ctr">
              <a:lnSpc>
                <a:spcPts val="143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entury"/>
                <a:cs typeface="Century"/>
              </a:rPr>
              <a:t>Outcome/composite</a:t>
            </a:r>
            <a:endParaRPr sz="1200" dirty="0">
              <a:latin typeface="Century"/>
              <a:cs typeface="Century"/>
            </a:endParaRPr>
          </a:p>
          <a:p>
            <a:pPr algn="ctr">
              <a:lnSpc>
                <a:spcPts val="830"/>
              </a:lnSpc>
            </a:pP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Poster</a:t>
            </a:r>
            <a:r>
              <a:rPr sz="700" b="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to</a:t>
            </a:r>
            <a:r>
              <a:rPr sz="700" b="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advertise</a:t>
            </a:r>
            <a:r>
              <a:rPr sz="700" b="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sun</a:t>
            </a:r>
            <a:r>
              <a:rPr sz="700" b="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safety</a:t>
            </a:r>
            <a:r>
              <a:rPr sz="700" b="0" spc="-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and</a:t>
            </a:r>
            <a:r>
              <a:rPr sz="700" b="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design</a:t>
            </a:r>
            <a:r>
              <a:rPr sz="700" b="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700" b="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reflective</a:t>
            </a:r>
            <a:r>
              <a:rPr sz="700" b="0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700" b="0" dirty="0">
                <a:solidFill>
                  <a:srgbClr val="FFFFFF"/>
                </a:solidFill>
                <a:latin typeface="Calibri Light"/>
                <a:cs typeface="Calibri Light"/>
              </a:rPr>
              <a:t>book </a:t>
            </a:r>
            <a:r>
              <a:rPr sz="700" b="0" spc="-25" dirty="0">
                <a:solidFill>
                  <a:srgbClr val="FFFFFF"/>
                </a:solidFill>
                <a:latin typeface="Calibri Light"/>
                <a:cs typeface="Calibri Light"/>
              </a:rPr>
              <a:t>bag</a:t>
            </a:r>
            <a:endParaRPr sz="700" dirty="0">
              <a:latin typeface="Calibri Light"/>
              <a:cs typeface="Calibri Light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9334" y="187577"/>
            <a:ext cx="1261238" cy="1117610"/>
          </a:xfrm>
          <a:prstGeom prst="rect">
            <a:avLst/>
          </a:prstGeom>
        </p:spPr>
      </p:pic>
      <p:grpSp>
        <p:nvGrpSpPr>
          <p:cNvPr id="178" name="Group 177"/>
          <p:cNvGrpSpPr/>
          <p:nvPr/>
        </p:nvGrpSpPr>
        <p:grpSpPr>
          <a:xfrm>
            <a:off x="8926860" y="1596533"/>
            <a:ext cx="2585024" cy="4126254"/>
            <a:chOff x="7625903" y="1920240"/>
            <a:chExt cx="2585024" cy="4126254"/>
          </a:xfrm>
        </p:grpSpPr>
        <p:grpSp>
          <p:nvGrpSpPr>
            <p:cNvPr id="177" name="Group 176"/>
            <p:cNvGrpSpPr/>
            <p:nvPr/>
          </p:nvGrpSpPr>
          <p:grpSpPr>
            <a:xfrm>
              <a:off x="7625903" y="1920240"/>
              <a:ext cx="2585024" cy="4126254"/>
              <a:chOff x="4750561" y="1625600"/>
              <a:chExt cx="2585024" cy="4126254"/>
            </a:xfrm>
          </p:grpSpPr>
          <p:sp>
            <p:nvSpPr>
              <p:cNvPr id="17" name="object 17"/>
              <p:cNvSpPr txBox="1"/>
              <p:nvPr/>
            </p:nvSpPr>
            <p:spPr>
              <a:xfrm>
                <a:off x="4750561" y="1625600"/>
                <a:ext cx="2583180" cy="205826"/>
              </a:xfrm>
              <a:prstGeom prst="rect">
                <a:avLst/>
              </a:prstGeom>
              <a:solidFill>
                <a:srgbClr val="044E71"/>
              </a:solidFill>
            </p:spPr>
            <p:txBody>
              <a:bodyPr vert="horz" wrap="square" lIns="0" tIns="38735" rIns="0" bIns="0" rtlCol="0">
                <a:spAutoFit/>
              </a:bodyPr>
              <a:lstStyle/>
              <a:p>
                <a:pPr marL="635" algn="ctr">
                  <a:lnSpc>
                    <a:spcPts val="1315"/>
                  </a:lnSpc>
                  <a:spcBef>
                    <a:spcPts val="305"/>
                  </a:spcBef>
                </a:pPr>
                <a:r>
                  <a:rPr lang="en-GB" sz="1100" b="1" spc="65" dirty="0">
                    <a:solidFill>
                      <a:srgbClr val="FFFFFF"/>
                    </a:solidFill>
                    <a:latin typeface="Cambria"/>
                    <a:cs typeface="Cambria"/>
                  </a:rPr>
                  <a:t>Physical Development</a:t>
                </a:r>
                <a:endParaRPr sz="1000" dirty="0">
                  <a:latin typeface="Century"/>
                  <a:cs typeface="Century"/>
                </a:endParaRPr>
              </a:p>
            </p:txBody>
          </p:sp>
          <p:sp>
            <p:nvSpPr>
              <p:cNvPr id="80" name="object 80"/>
              <p:cNvSpPr/>
              <p:nvPr/>
            </p:nvSpPr>
            <p:spPr>
              <a:xfrm>
                <a:off x="4762882" y="1817483"/>
                <a:ext cx="2570859" cy="364980"/>
              </a:xfrm>
              <a:custGeom>
                <a:avLst/>
                <a:gdLst/>
                <a:ahLst/>
                <a:cxnLst/>
                <a:rect l="l" t="t" r="r" b="b"/>
                <a:pathLst>
                  <a:path w="2540634" h="1115695">
                    <a:moveTo>
                      <a:pt x="2540507" y="0"/>
                    </a:moveTo>
                    <a:lnTo>
                      <a:pt x="0" y="0"/>
                    </a:lnTo>
                    <a:lnTo>
                      <a:pt x="0" y="1115568"/>
                    </a:lnTo>
                    <a:lnTo>
                      <a:pt x="2540507" y="1115568"/>
                    </a:lnTo>
                    <a:lnTo>
                      <a:pt x="2540507" y="0"/>
                    </a:lnTo>
                    <a:close/>
                  </a:path>
                </a:pathLst>
              </a:custGeom>
              <a:solidFill>
                <a:srgbClr val="8FAADC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2" name="object 82"/>
              <p:cNvSpPr txBox="1"/>
              <p:nvPr/>
            </p:nvSpPr>
            <p:spPr>
              <a:xfrm>
                <a:off x="4820221" y="1897251"/>
                <a:ext cx="2324100" cy="167354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algn="ctr">
                  <a:lnSpc>
                    <a:spcPts val="1245"/>
                  </a:lnSpc>
                  <a:spcBef>
                    <a:spcPts val="105"/>
                  </a:spcBef>
                </a:pPr>
                <a:r>
                  <a:rPr lang="en-GB" sz="1050" b="1" spc="45" dirty="0">
                    <a:solidFill>
                      <a:srgbClr val="FFFFFF"/>
                    </a:solidFill>
                    <a:latin typeface="Cambria"/>
                    <a:cs typeface="Cambria"/>
                  </a:rPr>
                  <a:t>Gross Motor Skills</a:t>
                </a:r>
                <a:endParaRPr sz="900" dirty="0">
                  <a:latin typeface="Calibri Light"/>
                  <a:cs typeface="Calibri Light"/>
                </a:endParaRPr>
              </a:p>
            </p:txBody>
          </p:sp>
          <p:grpSp>
            <p:nvGrpSpPr>
              <p:cNvPr id="83" name="object 83"/>
              <p:cNvGrpSpPr/>
              <p:nvPr/>
            </p:nvGrpSpPr>
            <p:grpSpPr>
              <a:xfrm>
                <a:off x="4758436" y="2191889"/>
                <a:ext cx="2568575" cy="1906388"/>
                <a:chOff x="4757673" y="3626865"/>
                <a:chExt cx="2568575" cy="2233295"/>
              </a:xfrm>
            </p:grpSpPr>
            <p:sp>
              <p:nvSpPr>
                <p:cNvPr id="84" name="object 84"/>
                <p:cNvSpPr/>
                <p:nvPr/>
              </p:nvSpPr>
              <p:spPr>
                <a:xfrm>
                  <a:off x="4764023" y="3633215"/>
                  <a:ext cx="2555875" cy="2220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5875" h="2220595">
                      <a:moveTo>
                        <a:pt x="2555748" y="0"/>
                      </a:moveTo>
                      <a:lnTo>
                        <a:pt x="0" y="0"/>
                      </a:lnTo>
                      <a:lnTo>
                        <a:pt x="0" y="2220467"/>
                      </a:lnTo>
                      <a:lnTo>
                        <a:pt x="2555748" y="2220467"/>
                      </a:lnTo>
                      <a:lnTo>
                        <a:pt x="2555748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5" name="object 85"/>
                <p:cNvSpPr/>
                <p:nvPr/>
              </p:nvSpPr>
              <p:spPr>
                <a:xfrm>
                  <a:off x="4764023" y="3633215"/>
                  <a:ext cx="2555875" cy="22205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5875" h="2220595">
                      <a:moveTo>
                        <a:pt x="0" y="2220467"/>
                      </a:moveTo>
                      <a:lnTo>
                        <a:pt x="2555748" y="2220467"/>
                      </a:lnTo>
                      <a:lnTo>
                        <a:pt x="2555748" y="0"/>
                      </a:lnTo>
                      <a:lnTo>
                        <a:pt x="0" y="0"/>
                      </a:lnTo>
                      <a:lnTo>
                        <a:pt x="0" y="2220467"/>
                      </a:lnTo>
                      <a:close/>
                    </a:path>
                  </a:pathLst>
                </a:custGeom>
                <a:ln w="12700">
                  <a:solidFill>
                    <a:srgbClr val="044E7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143" name="TextBox 142"/>
              <p:cNvSpPr txBox="1"/>
              <p:nvPr/>
            </p:nvSpPr>
            <p:spPr>
              <a:xfrm>
                <a:off x="4825449" y="2332075"/>
                <a:ext cx="2461556" cy="14080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95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Children will: -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Revise and refine the fundamental movement skills: rolling, crawling, walking, jumping, running, hopping, skipping, climbing.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Confidently and safely use a range of large and small apparatus indoors and outside.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Use large construction to build.</a:t>
                </a:r>
              </a:p>
            </p:txBody>
          </p:sp>
          <p:grpSp>
            <p:nvGrpSpPr>
              <p:cNvPr id="144" name="object 120"/>
              <p:cNvGrpSpPr/>
              <p:nvPr/>
            </p:nvGrpSpPr>
            <p:grpSpPr>
              <a:xfrm>
                <a:off x="4756274" y="4046018"/>
                <a:ext cx="2576324" cy="322927"/>
                <a:chOff x="2240026" y="6438646"/>
                <a:chExt cx="2475865" cy="959485"/>
              </a:xfrm>
            </p:grpSpPr>
            <p:sp>
              <p:nvSpPr>
                <p:cNvPr id="145" name="object 121"/>
                <p:cNvSpPr/>
                <p:nvPr/>
              </p:nvSpPr>
              <p:spPr>
                <a:xfrm>
                  <a:off x="2246376" y="6444996"/>
                  <a:ext cx="2463165" cy="94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3165" h="946784">
                      <a:moveTo>
                        <a:pt x="2462783" y="0"/>
                      </a:moveTo>
                      <a:lnTo>
                        <a:pt x="0" y="0"/>
                      </a:lnTo>
                      <a:lnTo>
                        <a:pt x="0" y="946403"/>
                      </a:lnTo>
                      <a:lnTo>
                        <a:pt x="2462783" y="946403"/>
                      </a:lnTo>
                      <a:lnTo>
                        <a:pt x="2462783" y="0"/>
                      </a:lnTo>
                      <a:close/>
                    </a:path>
                  </a:pathLst>
                </a:custGeom>
                <a:solidFill>
                  <a:srgbClr val="8FAAD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146" name="object 122"/>
                <p:cNvSpPr/>
                <p:nvPr/>
              </p:nvSpPr>
              <p:spPr>
                <a:xfrm>
                  <a:off x="2246376" y="6444996"/>
                  <a:ext cx="2463165" cy="946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3165" h="946784">
                      <a:moveTo>
                        <a:pt x="0" y="946403"/>
                      </a:moveTo>
                      <a:lnTo>
                        <a:pt x="2462783" y="946403"/>
                      </a:lnTo>
                      <a:lnTo>
                        <a:pt x="2462783" y="0"/>
                      </a:lnTo>
                      <a:lnTo>
                        <a:pt x="0" y="0"/>
                      </a:lnTo>
                      <a:lnTo>
                        <a:pt x="0" y="946403"/>
                      </a:lnTo>
                      <a:close/>
                    </a:path>
                  </a:pathLst>
                </a:custGeom>
                <a:ln w="12700">
                  <a:solidFill>
                    <a:srgbClr val="2E528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grpSp>
            <p:nvGrpSpPr>
              <p:cNvPr id="148" name="object 83"/>
              <p:cNvGrpSpPr/>
              <p:nvPr/>
            </p:nvGrpSpPr>
            <p:grpSpPr>
              <a:xfrm>
                <a:off x="4779710" y="4381654"/>
                <a:ext cx="2555875" cy="1370200"/>
                <a:chOff x="4764023" y="3633215"/>
                <a:chExt cx="2555875" cy="1222129"/>
              </a:xfrm>
            </p:grpSpPr>
            <p:sp>
              <p:nvSpPr>
                <p:cNvPr id="149" name="object 84"/>
                <p:cNvSpPr/>
                <p:nvPr/>
              </p:nvSpPr>
              <p:spPr>
                <a:xfrm>
                  <a:off x="4764023" y="3633215"/>
                  <a:ext cx="2555875" cy="12221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5875" h="2220595">
                      <a:moveTo>
                        <a:pt x="2555748" y="0"/>
                      </a:moveTo>
                      <a:lnTo>
                        <a:pt x="0" y="0"/>
                      </a:lnTo>
                      <a:lnTo>
                        <a:pt x="0" y="2220467"/>
                      </a:lnTo>
                      <a:lnTo>
                        <a:pt x="2555748" y="2220467"/>
                      </a:lnTo>
                      <a:lnTo>
                        <a:pt x="2555748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150" name="object 85"/>
                <p:cNvSpPr/>
                <p:nvPr/>
              </p:nvSpPr>
              <p:spPr>
                <a:xfrm>
                  <a:off x="4764023" y="3633215"/>
                  <a:ext cx="2555875" cy="12221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5875" h="2220595">
                      <a:moveTo>
                        <a:pt x="0" y="2220467"/>
                      </a:moveTo>
                      <a:lnTo>
                        <a:pt x="2555748" y="2220467"/>
                      </a:lnTo>
                      <a:lnTo>
                        <a:pt x="2555748" y="0"/>
                      </a:lnTo>
                      <a:lnTo>
                        <a:pt x="0" y="0"/>
                      </a:lnTo>
                      <a:lnTo>
                        <a:pt x="0" y="2220467"/>
                      </a:lnTo>
                      <a:close/>
                    </a:path>
                  </a:pathLst>
                </a:custGeom>
                <a:ln w="12700">
                  <a:solidFill>
                    <a:srgbClr val="044E7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151" name="TextBox 150"/>
              <p:cNvSpPr txBox="1"/>
              <p:nvPr/>
            </p:nvSpPr>
            <p:spPr>
              <a:xfrm>
                <a:off x="4786082" y="4410754"/>
                <a:ext cx="2500923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Children will: -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Use a range of tools confidently and safely – pencils, paintbrushes, scissors, knives, forks, spoons.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Know the correct pencil grip and posture for writing.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Be able to mould and shape clay/dough with fingers and tools.</a:t>
                </a:r>
              </a:p>
            </p:txBody>
          </p:sp>
        </p:grpSp>
        <p:sp>
          <p:nvSpPr>
            <p:cNvPr id="147" name="object 123"/>
            <p:cNvSpPr txBox="1"/>
            <p:nvPr/>
          </p:nvSpPr>
          <p:spPr>
            <a:xfrm>
              <a:off x="7695563" y="4390183"/>
              <a:ext cx="2285365" cy="175048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685" algn="ctr">
                <a:lnSpc>
                  <a:spcPct val="100000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libri"/>
                </a:rPr>
                <a:t>Fine Motor Skills </a:t>
              </a:r>
              <a:endParaRPr sz="800" dirty="0">
                <a:latin typeface="Calibri"/>
                <a:cs typeface="Calibri"/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4693064" y="1599846"/>
            <a:ext cx="2481718" cy="6020153"/>
            <a:chOff x="4654041" y="1623071"/>
            <a:chExt cx="2481718" cy="5770563"/>
          </a:xfrm>
        </p:grpSpPr>
        <p:sp>
          <p:nvSpPr>
            <p:cNvPr id="121" name="object 121"/>
            <p:cNvSpPr/>
            <p:nvPr/>
          </p:nvSpPr>
          <p:spPr>
            <a:xfrm>
              <a:off x="4658182" y="4891251"/>
              <a:ext cx="2463165" cy="318653"/>
            </a:xfrm>
            <a:custGeom>
              <a:avLst/>
              <a:gdLst/>
              <a:ahLst/>
              <a:cxnLst/>
              <a:rect l="l" t="t" r="r" b="b"/>
              <a:pathLst>
                <a:path w="2463165" h="946784">
                  <a:moveTo>
                    <a:pt x="2462783" y="0"/>
                  </a:moveTo>
                  <a:lnTo>
                    <a:pt x="0" y="0"/>
                  </a:lnTo>
                  <a:lnTo>
                    <a:pt x="0" y="946403"/>
                  </a:lnTo>
                  <a:lnTo>
                    <a:pt x="2462783" y="946403"/>
                  </a:lnTo>
                  <a:lnTo>
                    <a:pt x="2462783" y="0"/>
                  </a:lnTo>
                  <a:close/>
                </a:path>
              </a:pathLst>
            </a:cu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80" name="Group 179"/>
            <p:cNvGrpSpPr/>
            <p:nvPr/>
          </p:nvGrpSpPr>
          <p:grpSpPr>
            <a:xfrm>
              <a:off x="4654041" y="1623071"/>
              <a:ext cx="2481718" cy="5770563"/>
              <a:chOff x="4644905" y="1621537"/>
              <a:chExt cx="2481718" cy="5770563"/>
            </a:xfrm>
          </p:grpSpPr>
          <p:grpSp>
            <p:nvGrpSpPr>
              <p:cNvPr id="179" name="Group 178"/>
              <p:cNvGrpSpPr/>
              <p:nvPr/>
            </p:nvGrpSpPr>
            <p:grpSpPr>
              <a:xfrm>
                <a:off x="4644905" y="1621537"/>
                <a:ext cx="2481718" cy="5770563"/>
                <a:chOff x="2258301" y="1625600"/>
                <a:chExt cx="2481718" cy="5770563"/>
              </a:xfrm>
            </p:grpSpPr>
            <p:sp>
              <p:nvSpPr>
                <p:cNvPr id="15" name="object 15"/>
                <p:cNvSpPr txBox="1"/>
                <p:nvPr/>
              </p:nvSpPr>
              <p:spPr>
                <a:xfrm>
                  <a:off x="2267966" y="1625600"/>
                  <a:ext cx="2470150" cy="196208"/>
                </a:xfrm>
                <a:prstGeom prst="rect">
                  <a:avLst/>
                </a:prstGeom>
                <a:solidFill>
                  <a:srgbClr val="044E71"/>
                </a:solidFill>
              </p:spPr>
              <p:txBody>
                <a:bodyPr vert="horz" wrap="square" lIns="0" tIns="41910" rIns="0" bIns="0" rtlCol="0">
                  <a:spAutoFit/>
                </a:bodyPr>
                <a:lstStyle/>
                <a:p>
                  <a:pPr marR="38735" algn="ctr">
                    <a:lnSpc>
                      <a:spcPct val="100000"/>
                    </a:lnSpc>
                    <a:spcBef>
                      <a:spcPts val="330"/>
                    </a:spcBef>
                  </a:pPr>
                  <a:r>
                    <a:rPr lang="en-GB" sz="1000" b="1" spc="-25" dirty="0">
                      <a:solidFill>
                        <a:srgbClr val="FFFFFF"/>
                      </a:solidFill>
                      <a:latin typeface="Cambria"/>
                      <a:cs typeface="Cambria"/>
                    </a:rPr>
                    <a:t>PSED</a:t>
                  </a:r>
                  <a:endParaRPr sz="1000" dirty="0">
                    <a:latin typeface="Century"/>
                    <a:cs typeface="Century"/>
                  </a:endParaRPr>
                </a:p>
              </p:txBody>
            </p:sp>
            <p:sp>
              <p:nvSpPr>
                <p:cNvPr id="57" name="object 57"/>
                <p:cNvSpPr/>
                <p:nvPr/>
              </p:nvSpPr>
              <p:spPr>
                <a:xfrm>
                  <a:off x="2268890" y="5207514"/>
                  <a:ext cx="2444750" cy="21886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4750" h="1533525">
                      <a:moveTo>
                        <a:pt x="2444495" y="0"/>
                      </a:moveTo>
                      <a:lnTo>
                        <a:pt x="0" y="0"/>
                      </a:lnTo>
                      <a:lnTo>
                        <a:pt x="0" y="1533144"/>
                      </a:lnTo>
                      <a:lnTo>
                        <a:pt x="2444495" y="1533144"/>
                      </a:lnTo>
                      <a:lnTo>
                        <a:pt x="2444495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60" name="object 60"/>
                <p:cNvSpPr txBox="1"/>
                <p:nvPr/>
              </p:nvSpPr>
              <p:spPr>
                <a:xfrm>
                  <a:off x="2286952" y="5311326"/>
                  <a:ext cx="2280285" cy="1819268"/>
                </a:xfrm>
                <a:prstGeom prst="rect">
                  <a:avLst/>
                </a:prstGeom>
              </p:spPr>
              <p:txBody>
                <a:bodyPr vert="horz" wrap="square" lIns="0" tIns="12700" rIns="0" bIns="0" rtlCol="0">
                  <a:spAutoFit/>
                </a:bodyPr>
                <a:lstStyle/>
                <a:p>
                  <a:pPr marL="12065">
                    <a:lnSpc>
                      <a:spcPct val="100000"/>
                    </a:lnSpc>
                    <a:spcBef>
                      <a:spcPts val="100"/>
                    </a:spcBef>
                    <a:tabLst>
                      <a:tab pos="185420" algn="l"/>
                    </a:tabLst>
                  </a:pPr>
                  <a:r>
                    <a:rPr lang="en-GB" sz="1000" dirty="0">
                      <a:latin typeface="Calibri Light"/>
                      <a:cs typeface="Calibri Light"/>
                    </a:rPr>
                    <a:t>Children will: -</a:t>
                  </a:r>
                </a:p>
                <a:p>
                  <a:pPr marL="183515" indent="-171450">
                    <a:lnSpc>
                      <a:spcPct val="100000"/>
                    </a:lnSpc>
                    <a:spcBef>
                      <a:spcPts val="100"/>
                    </a:spcBef>
                    <a:buFont typeface="Arial" panose="020B0604020202020204" pitchFamily="34" charset="0"/>
                    <a:buChar char="•"/>
                    <a:tabLst>
                      <a:tab pos="185420" algn="l"/>
                    </a:tabLst>
                  </a:pPr>
                  <a:r>
                    <a:rPr lang="en-GB" sz="1000" dirty="0">
                      <a:latin typeface="Calibri Light"/>
                      <a:cs typeface="Calibri Light"/>
                    </a:rPr>
                    <a:t>Know how to identify their feelings, using books such as ‘The Colour Monster’ to support understanding. </a:t>
                  </a:r>
                </a:p>
                <a:p>
                  <a:pPr marL="183515" indent="-171450">
                    <a:lnSpc>
                      <a:spcPct val="100000"/>
                    </a:lnSpc>
                    <a:spcBef>
                      <a:spcPts val="100"/>
                    </a:spcBef>
                    <a:buFont typeface="Arial" panose="020B0604020202020204" pitchFamily="34" charset="0"/>
                    <a:buChar char="•"/>
                    <a:tabLst>
                      <a:tab pos="185420" algn="l"/>
                    </a:tabLst>
                  </a:pPr>
                  <a:r>
                    <a:rPr lang="en-GB" sz="1000" dirty="0">
                      <a:latin typeface="Calibri Light"/>
                      <a:cs typeface="Calibri Light"/>
                    </a:rPr>
                    <a:t>Have some awareness of the needs of others and be able to identify when another child is upset, responding appropriately.</a:t>
                  </a:r>
                </a:p>
                <a:p>
                  <a:pPr marL="183515" indent="-171450">
                    <a:lnSpc>
                      <a:spcPct val="100000"/>
                    </a:lnSpc>
                    <a:spcBef>
                      <a:spcPts val="100"/>
                    </a:spcBef>
                    <a:buFont typeface="Arial" panose="020B0604020202020204" pitchFamily="34" charset="0"/>
                    <a:buChar char="•"/>
                    <a:tabLst>
                      <a:tab pos="185420" algn="l"/>
                    </a:tabLst>
                  </a:pPr>
                  <a:r>
                    <a:rPr lang="en-GB" sz="1000" dirty="0">
                      <a:latin typeface="Calibri Light"/>
                      <a:cs typeface="Calibri Light"/>
                    </a:rPr>
                    <a:t>Know how to listen to others with respect.</a:t>
                  </a:r>
                </a:p>
                <a:p>
                  <a:pPr marL="183515" indent="-171450">
                    <a:lnSpc>
                      <a:spcPct val="100000"/>
                    </a:lnSpc>
                    <a:spcBef>
                      <a:spcPts val="100"/>
                    </a:spcBef>
                    <a:buFont typeface="Arial" panose="020B0604020202020204" pitchFamily="34" charset="0"/>
                    <a:buChar char="•"/>
                    <a:tabLst>
                      <a:tab pos="185420" algn="l"/>
                    </a:tabLst>
                  </a:pPr>
                  <a:r>
                    <a:rPr lang="en-GB" sz="1000" dirty="0">
                      <a:latin typeface="Calibri Light"/>
                      <a:cs typeface="Calibri Light"/>
                    </a:rPr>
                    <a:t>Makes new friends and talks to adults to share news or as part of an activity.</a:t>
                  </a:r>
                </a:p>
              </p:txBody>
            </p:sp>
            <p:grpSp>
              <p:nvGrpSpPr>
                <p:cNvPr id="65" name="object 65"/>
                <p:cNvGrpSpPr/>
                <p:nvPr/>
              </p:nvGrpSpPr>
              <p:grpSpPr>
                <a:xfrm>
                  <a:off x="2269178" y="1798335"/>
                  <a:ext cx="2464435" cy="348431"/>
                  <a:chOff x="2252472" y="2170176"/>
                  <a:chExt cx="2464435" cy="1070794"/>
                </a:xfrm>
              </p:grpSpPr>
              <p:sp>
                <p:nvSpPr>
                  <p:cNvPr id="66" name="object 66"/>
                  <p:cNvSpPr/>
                  <p:nvPr/>
                </p:nvSpPr>
                <p:spPr>
                  <a:xfrm>
                    <a:off x="2252472" y="2209097"/>
                    <a:ext cx="2464435" cy="103187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4435" h="1031875">
                        <a:moveTo>
                          <a:pt x="2464307" y="0"/>
                        </a:moveTo>
                        <a:lnTo>
                          <a:pt x="0" y="0"/>
                        </a:lnTo>
                        <a:lnTo>
                          <a:pt x="0" y="1031748"/>
                        </a:lnTo>
                        <a:lnTo>
                          <a:pt x="2464307" y="1031748"/>
                        </a:lnTo>
                        <a:lnTo>
                          <a:pt x="2464307" y="0"/>
                        </a:lnTo>
                        <a:close/>
                      </a:path>
                    </a:pathLst>
                  </a:custGeom>
                  <a:solidFill>
                    <a:srgbClr val="8FAADC"/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67" name="object 67"/>
                  <p:cNvSpPr/>
                  <p:nvPr/>
                </p:nvSpPr>
                <p:spPr>
                  <a:xfrm>
                    <a:off x="2252472" y="2170176"/>
                    <a:ext cx="2464435" cy="1031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64435" h="1031875">
                        <a:moveTo>
                          <a:pt x="0" y="1031748"/>
                        </a:moveTo>
                        <a:lnTo>
                          <a:pt x="2464307" y="1031748"/>
                        </a:lnTo>
                        <a:lnTo>
                          <a:pt x="2464307" y="0"/>
                        </a:lnTo>
                        <a:lnTo>
                          <a:pt x="0" y="0"/>
                        </a:lnTo>
                        <a:lnTo>
                          <a:pt x="0" y="1031748"/>
                        </a:lnTo>
                        <a:close/>
                      </a:path>
                    </a:pathLst>
                  </a:custGeom>
                  <a:ln w="12700">
                    <a:solidFill>
                      <a:srgbClr val="2E528F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</p:grpSp>
            <p:grpSp>
              <p:nvGrpSpPr>
                <p:cNvPr id="70" name="object 70"/>
                <p:cNvGrpSpPr/>
                <p:nvPr/>
              </p:nvGrpSpPr>
              <p:grpSpPr>
                <a:xfrm>
                  <a:off x="2286952" y="2074171"/>
                  <a:ext cx="2451163" cy="1384936"/>
                  <a:chOff x="2270392" y="3170105"/>
                  <a:chExt cx="2446388" cy="2151878"/>
                </a:xfrm>
              </p:grpSpPr>
              <p:sp>
                <p:nvSpPr>
                  <p:cNvPr id="71" name="object 71"/>
                  <p:cNvSpPr/>
                  <p:nvPr/>
                </p:nvSpPr>
                <p:spPr>
                  <a:xfrm>
                    <a:off x="2270392" y="3170105"/>
                    <a:ext cx="2446020" cy="213651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46020" h="2440304">
                        <a:moveTo>
                          <a:pt x="2446019" y="0"/>
                        </a:moveTo>
                        <a:lnTo>
                          <a:pt x="0" y="0"/>
                        </a:lnTo>
                        <a:lnTo>
                          <a:pt x="0" y="2439924"/>
                        </a:lnTo>
                        <a:lnTo>
                          <a:pt x="2446019" y="2439924"/>
                        </a:lnTo>
                        <a:lnTo>
                          <a:pt x="2446019" y="0"/>
                        </a:lnTo>
                        <a:close/>
                      </a:path>
                    </a:pathLst>
                  </a:custGeom>
                  <a:solidFill>
                    <a:srgbClr val="044E71">
                      <a:alpha val="19999"/>
                    </a:srgbClr>
                  </a:solidFill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  <p:sp>
                <p:nvSpPr>
                  <p:cNvPr id="72" name="object 72"/>
                  <p:cNvSpPr/>
                  <p:nvPr/>
                </p:nvSpPr>
                <p:spPr>
                  <a:xfrm>
                    <a:off x="2270760" y="3268979"/>
                    <a:ext cx="2446020" cy="20530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46020" h="2440304">
                        <a:moveTo>
                          <a:pt x="0" y="2439924"/>
                        </a:moveTo>
                        <a:lnTo>
                          <a:pt x="2446019" y="2439924"/>
                        </a:lnTo>
                        <a:lnTo>
                          <a:pt x="2446019" y="0"/>
                        </a:lnTo>
                        <a:lnTo>
                          <a:pt x="0" y="0"/>
                        </a:lnTo>
                        <a:lnTo>
                          <a:pt x="0" y="2439924"/>
                        </a:lnTo>
                        <a:close/>
                      </a:path>
                    </a:pathLst>
                  </a:custGeom>
                  <a:ln w="12700">
                    <a:solidFill>
                      <a:srgbClr val="044E71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endParaRPr/>
                  </a:p>
                </p:txBody>
              </p:sp>
            </p:grpSp>
            <p:sp>
              <p:nvSpPr>
                <p:cNvPr id="123" name="object 123"/>
                <p:cNvSpPr txBox="1"/>
                <p:nvPr/>
              </p:nvSpPr>
              <p:spPr>
                <a:xfrm>
                  <a:off x="2263955" y="4956815"/>
                  <a:ext cx="2285365" cy="175048"/>
                </a:xfrm>
                <a:prstGeom prst="rect">
                  <a:avLst/>
                </a:prstGeom>
              </p:spPr>
              <p:txBody>
                <a:bodyPr vert="horz" wrap="square" lIns="0" tIns="13335" rIns="0" bIns="0" rtlCol="0">
                  <a:spAutoFit/>
                </a:bodyPr>
                <a:lstStyle/>
                <a:p>
                  <a:pPr marL="19685" algn="ctr">
                    <a:lnSpc>
                      <a:spcPct val="100000"/>
                    </a:lnSpc>
                    <a:spcBef>
                      <a:spcPts val="105"/>
                    </a:spcBef>
                  </a:pPr>
                  <a:r>
                    <a:rPr lang="en-GB" sz="1050" b="1" spc="45" dirty="0">
                      <a:solidFill>
                        <a:srgbClr val="FFFFFF"/>
                      </a:solidFill>
                      <a:latin typeface="Cambria"/>
                      <a:cs typeface="Cambria"/>
                    </a:rPr>
                    <a:t>Building Relationships</a:t>
                  </a:r>
                  <a:endParaRPr sz="800" dirty="0">
                    <a:latin typeface="Calibri"/>
                    <a:cs typeface="Calibri"/>
                  </a:endParaRPr>
                </a:p>
              </p:txBody>
            </p:sp>
            <p:sp>
              <p:nvSpPr>
                <p:cNvPr id="138" name="object 66"/>
                <p:cNvSpPr/>
                <p:nvPr/>
              </p:nvSpPr>
              <p:spPr>
                <a:xfrm>
                  <a:off x="2258301" y="3136924"/>
                  <a:ext cx="2481718" cy="3339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4435" h="1031875">
                      <a:moveTo>
                        <a:pt x="2464307" y="0"/>
                      </a:moveTo>
                      <a:lnTo>
                        <a:pt x="0" y="0"/>
                      </a:lnTo>
                      <a:lnTo>
                        <a:pt x="0" y="1031748"/>
                      </a:lnTo>
                      <a:lnTo>
                        <a:pt x="2464307" y="1031748"/>
                      </a:lnTo>
                      <a:lnTo>
                        <a:pt x="2464307" y="0"/>
                      </a:lnTo>
                      <a:close/>
                    </a:path>
                  </a:pathLst>
                </a:custGeom>
                <a:solidFill>
                  <a:srgbClr val="8FAADC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0" tIns="0" rIns="0" bIns="0" rtlCol="0"/>
                <a:lstStyle/>
                <a:p>
                  <a:pPr algn="ctr"/>
                  <a:r>
                    <a:rPr lang="en-GB" sz="1050" b="1" dirty="0">
                      <a:solidFill>
                        <a:schemeClr val="bg1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rPr>
                    <a:t>Managing Self </a:t>
                  </a:r>
                  <a:endParaRPr sz="1050" b="1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endParaRPr>
                </a:p>
              </p:txBody>
            </p:sp>
            <p:sp>
              <p:nvSpPr>
                <p:cNvPr id="141" name="object 71"/>
                <p:cNvSpPr/>
                <p:nvPr/>
              </p:nvSpPr>
              <p:spPr>
                <a:xfrm>
                  <a:off x="2260939" y="3457173"/>
                  <a:ext cx="2466170" cy="14428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6020" h="2440304">
                      <a:moveTo>
                        <a:pt x="2446019" y="0"/>
                      </a:moveTo>
                      <a:lnTo>
                        <a:pt x="0" y="0"/>
                      </a:lnTo>
                      <a:lnTo>
                        <a:pt x="0" y="2439924"/>
                      </a:lnTo>
                      <a:lnTo>
                        <a:pt x="2446019" y="2439924"/>
                      </a:lnTo>
                      <a:lnTo>
                        <a:pt x="2446019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0" tIns="0" rIns="0" bIns="0" rtlCol="0"/>
                <a:lstStyle/>
                <a:p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Children will: -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Children will know the school rules Ready, Safe, Respectful. 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Children will know how healthy eating is important for their health.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Make independent choices and be willing to try new things.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Show perseverance in the face of a challenge.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en-GB" sz="950" dirty="0">
                      <a:latin typeface="Calibri Light" panose="020F0302020204030204" pitchFamily="34" charset="0"/>
                      <a:cs typeface="Calibri Light" panose="020F0302020204030204" pitchFamily="34" charset="0"/>
                    </a:rPr>
                    <a:t>Children will know how regular exercise is important for their health.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endParaRPr sz="950" dirty="0">
                    <a:latin typeface="Calibri Light" panose="020F0302020204030204" pitchFamily="34" charset="0"/>
                    <a:cs typeface="Calibri Light" panose="020F0302020204030204" pitchFamily="34" charset="0"/>
                  </a:endParaRPr>
                </a:p>
              </p:txBody>
            </p:sp>
          </p:grpSp>
          <p:sp>
            <p:nvSpPr>
              <p:cNvPr id="136" name="object 46"/>
              <p:cNvSpPr txBox="1"/>
              <p:nvPr/>
            </p:nvSpPr>
            <p:spPr>
              <a:xfrm>
                <a:off x="4922603" y="1881380"/>
                <a:ext cx="1885314" cy="167354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905" algn="ctr">
                  <a:lnSpc>
                    <a:spcPts val="1245"/>
                  </a:lnSpc>
                  <a:spcBef>
                    <a:spcPts val="105"/>
                  </a:spcBef>
                </a:pPr>
                <a:r>
                  <a:rPr lang="en-GB" sz="1050" b="1" spc="45" dirty="0">
                    <a:solidFill>
                      <a:srgbClr val="FFFFFF"/>
                    </a:solidFill>
                    <a:latin typeface="Cambria"/>
                    <a:cs typeface="Cambria"/>
                  </a:rPr>
                  <a:t>Self Regulation</a:t>
                </a:r>
                <a:endParaRPr sz="850" dirty="0">
                  <a:latin typeface="Calibri Light"/>
                  <a:cs typeface="Calibri Light"/>
                </a:endParaRPr>
              </a:p>
            </p:txBody>
          </p:sp>
          <p:sp>
            <p:nvSpPr>
              <p:cNvPr id="74" name="object 74"/>
              <p:cNvSpPr txBox="1"/>
              <p:nvPr/>
            </p:nvSpPr>
            <p:spPr>
              <a:xfrm>
                <a:off x="4725911" y="2207336"/>
                <a:ext cx="2110105" cy="877674"/>
              </a:xfrm>
              <a:prstGeom prst="rect">
                <a:avLst/>
              </a:prstGeom>
            </p:spPr>
            <p:txBody>
              <a:bodyPr vert="horz" wrap="square" lIns="0" tIns="12700" rIns="0" bIns="0" rtlCol="0" anchor="t">
                <a:spAutoFit/>
              </a:bodyPr>
              <a:lstStyle/>
              <a:p>
                <a:pPr marL="12700" marR="5080" algn="l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GB" sz="950" dirty="0">
                    <a:solidFill>
                      <a:schemeClr val="tx1"/>
                    </a:solidFill>
                    <a:latin typeface="Calibri Light"/>
                    <a:cs typeface="Calibri Light"/>
                  </a:rPr>
                  <a:t>Children will: -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b="0" dirty="0">
                    <a:solidFill>
                      <a:schemeClr val="tx1"/>
                    </a:solidFill>
                    <a:latin typeface="Calibri Light"/>
                    <a:cs typeface="Calibri Light"/>
                  </a:rPr>
                  <a:t>See themselves as unique by sharing their hobbies and interests. </a:t>
                </a:r>
              </a:p>
              <a:p>
                <a:pPr marL="184150" marR="5080" indent="-171450" algn="l"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solidFill>
                      <a:schemeClr val="tx1"/>
                    </a:solidFill>
                    <a:latin typeface="Calibri Light"/>
                    <a:cs typeface="Calibri Light"/>
                  </a:rPr>
                  <a:t>Know how to be helpful by taking on jobs such as reading ambassadors, school councillors and tidy up teams.</a:t>
                </a:r>
                <a:endParaRPr lang="en-GB" sz="950" dirty="0">
                  <a:solidFill>
                    <a:schemeClr val="tx1"/>
                  </a:solidFill>
                  <a:latin typeface="Calibri Light"/>
                  <a:ea typeface="Calibri Light"/>
                  <a:cs typeface="Calibri Light"/>
                </a:endParaRP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Curriculum</a:t>
            </a:r>
            <a:r>
              <a:rPr spc="185" dirty="0"/>
              <a:t> </a:t>
            </a:r>
            <a:r>
              <a:rPr spc="100" dirty="0"/>
              <a:t>Sequence </a:t>
            </a:r>
            <a:r>
              <a:rPr lang="en-GB" spc="55" dirty="0"/>
              <a:t>Autumn </a:t>
            </a:r>
            <a:r>
              <a:rPr spc="85" dirty="0"/>
              <a:t>-</a:t>
            </a:r>
            <a:r>
              <a:rPr spc="170" dirty="0"/>
              <a:t> </a:t>
            </a:r>
            <a:r>
              <a:rPr lang="en-GB" spc="65" dirty="0"/>
              <a:t>EYFS</a:t>
            </a:r>
            <a:endParaRPr spc="-50" dirty="0"/>
          </a:p>
        </p:txBody>
      </p:sp>
      <p:sp>
        <p:nvSpPr>
          <p:cNvPr id="119" name="object 119"/>
          <p:cNvSpPr txBox="1"/>
          <p:nvPr/>
        </p:nvSpPr>
        <p:spPr>
          <a:xfrm>
            <a:off x="321056" y="670306"/>
            <a:ext cx="974471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745"/>
              </a:spcBef>
            </a:pPr>
            <a:r>
              <a:rPr lang="en-GB" sz="2400" b="1" spc="90" dirty="0">
                <a:solidFill>
                  <a:srgbClr val="00AF50"/>
                </a:solidFill>
                <a:latin typeface="Cambria"/>
                <a:cs typeface="Cambria"/>
              </a:rPr>
              <a:t>The Wonderful World of Me</a:t>
            </a:r>
            <a:endParaRPr sz="2400" dirty="0">
              <a:latin typeface="Cambria"/>
              <a:cs typeface="Cambria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9334" y="187577"/>
            <a:ext cx="1261238" cy="1117610"/>
          </a:xfrm>
          <a:prstGeom prst="rect">
            <a:avLst/>
          </a:prstGeom>
        </p:spPr>
      </p:pic>
      <p:grpSp>
        <p:nvGrpSpPr>
          <p:cNvPr id="101" name="Group 100"/>
          <p:cNvGrpSpPr/>
          <p:nvPr/>
        </p:nvGrpSpPr>
        <p:grpSpPr>
          <a:xfrm>
            <a:off x="321056" y="1535189"/>
            <a:ext cx="2620520" cy="6629510"/>
            <a:chOff x="7299448" y="1612802"/>
            <a:chExt cx="2620520" cy="6629510"/>
          </a:xfrm>
        </p:grpSpPr>
        <p:sp>
          <p:nvSpPr>
            <p:cNvPr id="102" name="object 19"/>
            <p:cNvSpPr txBox="1"/>
            <p:nvPr/>
          </p:nvSpPr>
          <p:spPr>
            <a:xfrm>
              <a:off x="7334248" y="1612802"/>
              <a:ext cx="2585720" cy="338554"/>
            </a:xfrm>
            <a:prstGeom prst="rect">
              <a:avLst/>
            </a:prstGeom>
            <a:solidFill>
              <a:srgbClr val="044E71"/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12065" algn="ctr">
                <a:lnSpc>
                  <a:spcPct val="100000"/>
                </a:lnSpc>
              </a:pPr>
              <a:r>
                <a:rPr lang="en-GB" sz="1100" b="1" spc="65" dirty="0">
                  <a:solidFill>
                    <a:srgbClr val="FFFFFF"/>
                  </a:solidFill>
                  <a:latin typeface="Cambria"/>
                  <a:cs typeface="Cambria"/>
                </a:rPr>
                <a:t>Literacy</a:t>
              </a:r>
            </a:p>
            <a:p>
              <a:pPr marL="12065" algn="ctr">
                <a:lnSpc>
                  <a:spcPct val="100000"/>
                </a:lnSpc>
              </a:pPr>
              <a:endParaRPr sz="1100" dirty="0">
                <a:latin typeface="Cambria"/>
                <a:cs typeface="Cambria"/>
              </a:endParaRPr>
            </a:p>
          </p:txBody>
        </p:sp>
        <p:sp>
          <p:nvSpPr>
            <p:cNvPr id="126" name="object 23"/>
            <p:cNvSpPr/>
            <p:nvPr/>
          </p:nvSpPr>
          <p:spPr>
            <a:xfrm>
              <a:off x="7336551" y="2057321"/>
              <a:ext cx="2560988" cy="2016837"/>
            </a:xfrm>
            <a:custGeom>
              <a:avLst/>
              <a:gdLst/>
              <a:ahLst/>
              <a:cxnLst/>
              <a:rect l="l" t="t" r="r" b="b"/>
              <a:pathLst>
                <a:path w="2554604" h="2239010">
                  <a:moveTo>
                    <a:pt x="2554224" y="0"/>
                  </a:moveTo>
                  <a:lnTo>
                    <a:pt x="0" y="0"/>
                  </a:lnTo>
                  <a:lnTo>
                    <a:pt x="0" y="2238755"/>
                  </a:lnTo>
                  <a:lnTo>
                    <a:pt x="2554224" y="2238755"/>
                  </a:lnTo>
                  <a:lnTo>
                    <a:pt x="2554224" y="0"/>
                  </a:lnTo>
                  <a:close/>
                </a:path>
              </a:pathLst>
            </a:custGeom>
            <a:solidFill>
              <a:srgbClr val="044E71">
                <a:alpha val="19999"/>
              </a:srgbClr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25"/>
            <p:cNvSpPr txBox="1"/>
            <p:nvPr/>
          </p:nvSpPr>
          <p:spPr>
            <a:xfrm>
              <a:off x="7435914" y="2095562"/>
              <a:ext cx="2349118" cy="1977464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GB" sz="950" dirty="0">
                  <a:latin typeface="+mn-lt"/>
                  <a:cs typeface="Cambria"/>
                </a:rPr>
                <a:t>Children will: -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  <a:cs typeface="Cambria"/>
                </a:rPr>
                <a:t>Develop their phonological awareness to: · Spot rhymes in familiar stories and poems. · Count or clap syllables in a word. ·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  <a:cs typeface="Cambria"/>
                </a:rPr>
                <a:t>Recognise words with the same initial sound.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  <a:cs typeface="Cambria"/>
                </a:rPr>
                <a:t>Read and correctly form the sounds </a:t>
              </a:r>
              <a:r>
                <a:rPr lang="pt-BR" sz="950" dirty="0">
                  <a:latin typeface="+mn-lt"/>
                  <a:cs typeface="Cambria"/>
                </a:rPr>
                <a:t>m, a, s, d, t, i, n, p, g.</a:t>
              </a:r>
              <a:r>
                <a:rPr lang="en-GB" sz="950" dirty="0">
                  <a:latin typeface="+mn-lt"/>
                  <a:cs typeface="Cambria"/>
                </a:rPr>
                <a:t>o, c, k, u, b, f, e, l, h, r, j, v, y, w, z, x.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  <a:cs typeface="Cambria"/>
                </a:rPr>
                <a:t>Begin to blend and read CVC words containing known letter-sound correspondences.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  <a:cs typeface="Cambria"/>
                </a:rPr>
                <a:t>Read taught tricky words I/the.</a:t>
              </a:r>
              <a:endParaRPr sz="950" dirty="0">
                <a:latin typeface="+mn-lt"/>
                <a:cs typeface="Cambria"/>
              </a:endParaRPr>
            </a:p>
          </p:txBody>
        </p:sp>
        <p:sp>
          <p:nvSpPr>
            <p:cNvPr id="105" name="object 48"/>
            <p:cNvSpPr txBox="1"/>
            <p:nvPr/>
          </p:nvSpPr>
          <p:spPr>
            <a:xfrm>
              <a:off x="7299448" y="1799529"/>
              <a:ext cx="2604771" cy="245440"/>
            </a:xfrm>
            <a:prstGeom prst="rect">
              <a:avLst/>
            </a:pr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vert="horz" wrap="square" lIns="0" tIns="67945" rIns="0" bIns="0" rtlCol="0">
              <a:spAutoFit/>
            </a:bodyPr>
            <a:lstStyle/>
            <a:p>
              <a:pPr marL="13335" algn="ctr">
                <a:lnSpc>
                  <a:spcPct val="100000"/>
                </a:lnSpc>
                <a:spcBef>
                  <a:spcPts val="535"/>
                </a:spcBef>
              </a:pPr>
              <a:r>
                <a:rPr lang="en-GB" sz="1100" b="1" spc="45" dirty="0">
                  <a:solidFill>
                    <a:srgbClr val="FFFFFF"/>
                  </a:solidFill>
                  <a:latin typeface="Cambria"/>
                  <a:cs typeface="Cambria"/>
                </a:rPr>
                <a:t>Word Reading </a:t>
              </a:r>
              <a:endParaRPr sz="900" dirty="0">
                <a:latin typeface="Calibri"/>
                <a:cs typeface="Calibri"/>
              </a:endParaRPr>
            </a:p>
          </p:txBody>
        </p:sp>
        <p:grpSp>
          <p:nvGrpSpPr>
            <p:cNvPr id="106" name="object 22"/>
            <p:cNvGrpSpPr/>
            <p:nvPr/>
          </p:nvGrpSpPr>
          <p:grpSpPr>
            <a:xfrm>
              <a:off x="7323338" y="4272057"/>
              <a:ext cx="2566723" cy="2202366"/>
              <a:chOff x="7354898" y="3386057"/>
              <a:chExt cx="2566723" cy="1627298"/>
            </a:xfrm>
          </p:grpSpPr>
          <p:sp>
            <p:nvSpPr>
              <p:cNvPr id="124" name="object 23"/>
              <p:cNvSpPr/>
              <p:nvPr/>
            </p:nvSpPr>
            <p:spPr>
              <a:xfrm>
                <a:off x="7354898" y="3386057"/>
                <a:ext cx="2554605" cy="1627298"/>
              </a:xfrm>
              <a:custGeom>
                <a:avLst/>
                <a:gdLst/>
                <a:ahLst/>
                <a:cxnLst/>
                <a:rect l="l" t="t" r="r" b="b"/>
                <a:pathLst>
                  <a:path w="2554604" h="2239010">
                    <a:moveTo>
                      <a:pt x="2554224" y="0"/>
                    </a:moveTo>
                    <a:lnTo>
                      <a:pt x="0" y="0"/>
                    </a:lnTo>
                    <a:lnTo>
                      <a:pt x="0" y="2238755"/>
                    </a:lnTo>
                    <a:lnTo>
                      <a:pt x="2554224" y="2238755"/>
                    </a:lnTo>
                    <a:lnTo>
                      <a:pt x="2554224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5" name="object 24"/>
              <p:cNvSpPr/>
              <p:nvPr/>
            </p:nvSpPr>
            <p:spPr>
              <a:xfrm>
                <a:off x="7367016" y="3402816"/>
                <a:ext cx="2554605" cy="1610538"/>
              </a:xfrm>
              <a:custGeom>
                <a:avLst/>
                <a:gdLst/>
                <a:ahLst/>
                <a:cxnLst/>
                <a:rect l="l" t="t" r="r" b="b"/>
                <a:pathLst>
                  <a:path w="2554604" h="2239010">
                    <a:moveTo>
                      <a:pt x="0" y="2238755"/>
                    </a:moveTo>
                    <a:lnTo>
                      <a:pt x="2554224" y="2238755"/>
                    </a:lnTo>
                    <a:lnTo>
                      <a:pt x="2554224" y="0"/>
                    </a:lnTo>
                    <a:lnTo>
                      <a:pt x="0" y="0"/>
                    </a:lnTo>
                    <a:lnTo>
                      <a:pt x="0" y="2238755"/>
                    </a:lnTo>
                    <a:close/>
                  </a:path>
                </a:pathLst>
              </a:custGeom>
              <a:ln w="12700">
                <a:solidFill>
                  <a:srgbClr val="044E7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07" name="object 25"/>
            <p:cNvSpPr txBox="1"/>
            <p:nvPr/>
          </p:nvSpPr>
          <p:spPr>
            <a:xfrm>
              <a:off x="7426081" y="4425768"/>
              <a:ext cx="2349118" cy="1977464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GB" sz="950" dirty="0">
                  <a:latin typeface="+mn-lt"/>
                </a:rPr>
                <a:t>Children will: -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Read and re-read a selection of books, developing VIPERS skills, fluency, understanding and enjoyment.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Asks questions about stories. 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Repeat words and phrases from familiar stories.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Repeat new vocabulary in a context of a story.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Be able to talk about the main events in the story and predict what might happen. Can retell a story using role play or small world resources, using some story language.</a:t>
              </a:r>
              <a:endParaRPr sz="950" dirty="0">
                <a:latin typeface="+mn-lt"/>
                <a:cs typeface="Cambria"/>
              </a:endParaRPr>
            </a:p>
          </p:txBody>
        </p:sp>
        <p:sp>
          <p:nvSpPr>
            <p:cNvPr id="108" name="object 48"/>
            <p:cNvSpPr txBox="1"/>
            <p:nvPr/>
          </p:nvSpPr>
          <p:spPr>
            <a:xfrm>
              <a:off x="7345954" y="4056851"/>
              <a:ext cx="2538476" cy="237886"/>
            </a:xfrm>
            <a:prstGeom prst="rect">
              <a:avLst/>
            </a:pr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vert="horz" wrap="square" lIns="0" tIns="67945" rIns="0" bIns="0" rtlCol="0">
              <a:spAutoFit/>
            </a:bodyPr>
            <a:lstStyle/>
            <a:p>
              <a:pPr marL="13335" algn="ctr">
                <a:lnSpc>
                  <a:spcPct val="100000"/>
                </a:lnSpc>
                <a:spcBef>
                  <a:spcPts val="535"/>
                </a:spcBef>
              </a:pPr>
              <a:r>
                <a:rPr lang="en-GB" sz="1100" b="1" spc="45" dirty="0">
                  <a:solidFill>
                    <a:srgbClr val="FFFFFF"/>
                  </a:solidFill>
                  <a:latin typeface="Cambria"/>
                  <a:cs typeface="Cambria"/>
                </a:rPr>
                <a:t>Comprehension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109" name="object 48"/>
            <p:cNvSpPr txBox="1"/>
            <p:nvPr/>
          </p:nvSpPr>
          <p:spPr>
            <a:xfrm>
              <a:off x="7339467" y="6469028"/>
              <a:ext cx="2538476" cy="237886"/>
            </a:xfrm>
            <a:prstGeom prst="rect">
              <a:avLst/>
            </a:pr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vert="horz" wrap="square" lIns="0" tIns="67945" rIns="0" bIns="0" rtlCol="0">
              <a:spAutoFit/>
            </a:bodyPr>
            <a:lstStyle/>
            <a:p>
              <a:pPr marL="13335" algn="ctr">
                <a:lnSpc>
                  <a:spcPct val="100000"/>
                </a:lnSpc>
                <a:spcBef>
                  <a:spcPts val="535"/>
                </a:spcBef>
              </a:pPr>
              <a:r>
                <a:rPr lang="en-GB" sz="1100" b="1" spc="45" dirty="0">
                  <a:solidFill>
                    <a:srgbClr val="FFFFFF"/>
                  </a:solidFill>
                  <a:latin typeface="Cambria"/>
                  <a:cs typeface="Cambria"/>
                </a:rPr>
                <a:t>Writing</a:t>
              </a:r>
              <a:endParaRPr sz="900" dirty="0">
                <a:latin typeface="Calibri"/>
                <a:cs typeface="Calibri"/>
              </a:endParaRPr>
            </a:p>
          </p:txBody>
        </p:sp>
        <p:grpSp>
          <p:nvGrpSpPr>
            <p:cNvPr id="110" name="object 22"/>
            <p:cNvGrpSpPr/>
            <p:nvPr/>
          </p:nvGrpSpPr>
          <p:grpSpPr>
            <a:xfrm>
              <a:off x="7323338" y="6718212"/>
              <a:ext cx="2554605" cy="1524100"/>
              <a:chOff x="7354898" y="2296763"/>
              <a:chExt cx="2554605" cy="1923004"/>
            </a:xfrm>
          </p:grpSpPr>
          <p:sp>
            <p:nvSpPr>
              <p:cNvPr id="113" name="object 23"/>
              <p:cNvSpPr/>
              <p:nvPr/>
            </p:nvSpPr>
            <p:spPr>
              <a:xfrm>
                <a:off x="7354898" y="2301518"/>
                <a:ext cx="2554605" cy="1918249"/>
              </a:xfrm>
              <a:custGeom>
                <a:avLst/>
                <a:gdLst/>
                <a:ahLst/>
                <a:cxnLst/>
                <a:rect l="l" t="t" r="r" b="b"/>
                <a:pathLst>
                  <a:path w="2554604" h="2239010">
                    <a:moveTo>
                      <a:pt x="2554224" y="0"/>
                    </a:moveTo>
                    <a:lnTo>
                      <a:pt x="0" y="0"/>
                    </a:lnTo>
                    <a:lnTo>
                      <a:pt x="0" y="2238755"/>
                    </a:lnTo>
                    <a:lnTo>
                      <a:pt x="2554224" y="2238755"/>
                    </a:lnTo>
                    <a:lnTo>
                      <a:pt x="2554224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4" name="object 24"/>
              <p:cNvSpPr/>
              <p:nvPr/>
            </p:nvSpPr>
            <p:spPr>
              <a:xfrm>
                <a:off x="7354898" y="2296763"/>
                <a:ext cx="2554605" cy="1908749"/>
              </a:xfrm>
              <a:custGeom>
                <a:avLst/>
                <a:gdLst/>
                <a:ahLst/>
                <a:cxnLst/>
                <a:rect l="l" t="t" r="r" b="b"/>
                <a:pathLst>
                  <a:path w="2554604" h="2239010">
                    <a:moveTo>
                      <a:pt x="0" y="2238755"/>
                    </a:moveTo>
                    <a:lnTo>
                      <a:pt x="2554224" y="2238755"/>
                    </a:lnTo>
                    <a:lnTo>
                      <a:pt x="2554224" y="0"/>
                    </a:lnTo>
                    <a:lnTo>
                      <a:pt x="0" y="0"/>
                    </a:lnTo>
                    <a:lnTo>
                      <a:pt x="0" y="2238755"/>
                    </a:lnTo>
                    <a:close/>
                  </a:path>
                </a:pathLst>
              </a:custGeom>
              <a:ln w="12700">
                <a:solidFill>
                  <a:srgbClr val="044E7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2" name="object 25"/>
            <p:cNvSpPr txBox="1"/>
            <p:nvPr/>
          </p:nvSpPr>
          <p:spPr>
            <a:xfrm>
              <a:off x="7452549" y="6868990"/>
              <a:ext cx="2349118" cy="928459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GB" sz="950" dirty="0">
                  <a:latin typeface="+mn-lt"/>
                </a:rPr>
                <a:t>Children will: -</a:t>
              </a:r>
            </a:p>
            <a:p>
              <a:pPr marL="184150" indent="-171450"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Know how to correctly form the letters </a:t>
              </a:r>
              <a:r>
                <a:rPr lang="en-GB" sz="950" dirty="0" err="1">
                  <a:latin typeface="+mn-lt"/>
                </a:rPr>
                <a:t>m,a,s,d,t</a:t>
              </a:r>
              <a:r>
                <a:rPr lang="en-GB" sz="950" dirty="0">
                  <a:latin typeface="+mn-lt"/>
                </a:rPr>
                <a:t>, </a:t>
              </a:r>
              <a:r>
                <a:rPr lang="en-GB" sz="950" dirty="0" err="1">
                  <a:latin typeface="+mn-lt"/>
                </a:rPr>
                <a:t>i</a:t>
              </a:r>
              <a:r>
                <a:rPr lang="en-GB" sz="950" dirty="0">
                  <a:latin typeface="+mn-lt"/>
                </a:rPr>
                <a:t>, n, p, g, o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Use some upper case letters e.g. for own name, Mum and Dad.</a:t>
              </a:r>
            </a:p>
            <a:p>
              <a:pPr marL="184150" indent="-171450">
                <a:lnSpc>
                  <a:spcPct val="100000"/>
                </a:lnSpc>
                <a:spcBef>
                  <a:spcPts val="100"/>
                </a:spcBef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Write own name.</a:t>
              </a:r>
              <a:endParaRPr sz="950" dirty="0">
                <a:latin typeface="+mn-lt"/>
                <a:cs typeface="Cambr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054258" y="1550562"/>
            <a:ext cx="2505059" cy="5688438"/>
            <a:chOff x="9927825" y="1453026"/>
            <a:chExt cx="2505059" cy="5688438"/>
          </a:xfrm>
        </p:grpSpPr>
        <p:grpSp>
          <p:nvGrpSpPr>
            <p:cNvPr id="6" name="Group 5"/>
            <p:cNvGrpSpPr/>
            <p:nvPr/>
          </p:nvGrpSpPr>
          <p:grpSpPr>
            <a:xfrm>
              <a:off x="9927825" y="1453026"/>
              <a:ext cx="2505059" cy="5688438"/>
              <a:chOff x="2237147" y="1625600"/>
              <a:chExt cx="2505059" cy="5688438"/>
            </a:xfrm>
          </p:grpSpPr>
          <p:sp>
            <p:nvSpPr>
              <p:cNvPr id="15" name="object 15"/>
              <p:cNvSpPr txBox="1"/>
              <p:nvPr/>
            </p:nvSpPr>
            <p:spPr>
              <a:xfrm>
                <a:off x="2266758" y="1625600"/>
                <a:ext cx="2471358" cy="196208"/>
              </a:xfrm>
              <a:prstGeom prst="rect">
                <a:avLst/>
              </a:prstGeom>
              <a:solidFill>
                <a:srgbClr val="044E71"/>
              </a:solidFill>
            </p:spPr>
            <p:txBody>
              <a:bodyPr vert="horz" wrap="square" lIns="0" tIns="41910" rIns="0" bIns="0" rtlCol="0">
                <a:spAutoFit/>
              </a:bodyPr>
              <a:lstStyle/>
              <a:p>
                <a:pPr marR="38735" algn="ctr">
                  <a:lnSpc>
                    <a:spcPct val="100000"/>
                  </a:lnSpc>
                  <a:spcBef>
                    <a:spcPts val="330"/>
                  </a:spcBef>
                </a:pPr>
                <a:r>
                  <a:rPr lang="en-GB" sz="1000" b="1" spc="-25" dirty="0">
                    <a:solidFill>
                      <a:srgbClr val="FFFFFF"/>
                    </a:solidFill>
                    <a:latin typeface="Cambria"/>
                    <a:cs typeface="Cambria"/>
                  </a:rPr>
                  <a:t>Expressive Arts &amp; Design</a:t>
                </a:r>
                <a:endParaRPr sz="1000" dirty="0">
                  <a:latin typeface="Century"/>
                  <a:cs typeface="Century"/>
                </a:endParaRPr>
              </a:p>
            </p:txBody>
          </p:sp>
          <p:grpSp>
            <p:nvGrpSpPr>
              <p:cNvPr id="65" name="object 65"/>
              <p:cNvGrpSpPr/>
              <p:nvPr/>
            </p:nvGrpSpPr>
            <p:grpSpPr>
              <a:xfrm>
                <a:off x="2260408" y="1848350"/>
                <a:ext cx="2477135" cy="339899"/>
                <a:chOff x="2246122" y="2163826"/>
                <a:chExt cx="2477135" cy="1044575"/>
              </a:xfrm>
            </p:grpSpPr>
            <p:sp>
              <p:nvSpPr>
                <p:cNvPr id="66" name="object 66"/>
                <p:cNvSpPr/>
                <p:nvPr/>
              </p:nvSpPr>
              <p:spPr>
                <a:xfrm>
                  <a:off x="2252472" y="2170176"/>
                  <a:ext cx="2464435" cy="103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4435" h="1031875">
                      <a:moveTo>
                        <a:pt x="2464307" y="0"/>
                      </a:moveTo>
                      <a:lnTo>
                        <a:pt x="0" y="0"/>
                      </a:lnTo>
                      <a:lnTo>
                        <a:pt x="0" y="1031748"/>
                      </a:lnTo>
                      <a:lnTo>
                        <a:pt x="2464307" y="1031748"/>
                      </a:lnTo>
                      <a:lnTo>
                        <a:pt x="2464307" y="0"/>
                      </a:lnTo>
                      <a:close/>
                    </a:path>
                  </a:pathLst>
                </a:custGeom>
                <a:solidFill>
                  <a:srgbClr val="8FAAD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67" name="object 67"/>
                <p:cNvSpPr/>
                <p:nvPr/>
              </p:nvSpPr>
              <p:spPr>
                <a:xfrm>
                  <a:off x="2252472" y="2170176"/>
                  <a:ext cx="2464435" cy="103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4435" h="1031875">
                      <a:moveTo>
                        <a:pt x="0" y="1031748"/>
                      </a:moveTo>
                      <a:lnTo>
                        <a:pt x="2464307" y="1031748"/>
                      </a:lnTo>
                      <a:lnTo>
                        <a:pt x="2464307" y="0"/>
                      </a:lnTo>
                      <a:lnTo>
                        <a:pt x="0" y="0"/>
                      </a:lnTo>
                      <a:lnTo>
                        <a:pt x="0" y="1031748"/>
                      </a:lnTo>
                      <a:close/>
                    </a:path>
                  </a:pathLst>
                </a:custGeom>
                <a:ln w="12700">
                  <a:solidFill>
                    <a:srgbClr val="2E528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grpSp>
            <p:nvGrpSpPr>
              <p:cNvPr id="70" name="object 70"/>
              <p:cNvGrpSpPr/>
              <p:nvPr/>
            </p:nvGrpSpPr>
            <p:grpSpPr>
              <a:xfrm>
                <a:off x="2257460" y="2190150"/>
                <a:ext cx="2484746" cy="2945503"/>
                <a:chOff x="2270760" y="3268978"/>
                <a:chExt cx="2446020" cy="2493074"/>
              </a:xfrm>
            </p:grpSpPr>
            <p:sp>
              <p:nvSpPr>
                <p:cNvPr id="71" name="object 71"/>
                <p:cNvSpPr/>
                <p:nvPr/>
              </p:nvSpPr>
              <p:spPr>
                <a:xfrm>
                  <a:off x="2270760" y="3268979"/>
                  <a:ext cx="2446020" cy="24930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6020" h="2440304">
                      <a:moveTo>
                        <a:pt x="2446019" y="0"/>
                      </a:moveTo>
                      <a:lnTo>
                        <a:pt x="0" y="0"/>
                      </a:lnTo>
                      <a:lnTo>
                        <a:pt x="0" y="2439924"/>
                      </a:lnTo>
                      <a:lnTo>
                        <a:pt x="2446019" y="2439924"/>
                      </a:lnTo>
                      <a:lnTo>
                        <a:pt x="2446019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2" name="object 72"/>
                <p:cNvSpPr/>
                <p:nvPr/>
              </p:nvSpPr>
              <p:spPr>
                <a:xfrm>
                  <a:off x="2270760" y="3268978"/>
                  <a:ext cx="2446020" cy="24897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6020" h="2440304">
                      <a:moveTo>
                        <a:pt x="0" y="2439924"/>
                      </a:moveTo>
                      <a:lnTo>
                        <a:pt x="2446019" y="2439924"/>
                      </a:lnTo>
                      <a:lnTo>
                        <a:pt x="2446019" y="0"/>
                      </a:lnTo>
                      <a:lnTo>
                        <a:pt x="0" y="0"/>
                      </a:lnTo>
                      <a:lnTo>
                        <a:pt x="0" y="2439924"/>
                      </a:lnTo>
                      <a:close/>
                    </a:path>
                  </a:pathLst>
                </a:custGeom>
                <a:ln w="12700">
                  <a:solidFill>
                    <a:srgbClr val="044E7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74" name="object 74"/>
              <p:cNvSpPr txBox="1"/>
              <p:nvPr/>
            </p:nvSpPr>
            <p:spPr>
              <a:xfrm>
                <a:off x="2349625" y="2260092"/>
                <a:ext cx="2299744" cy="258788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 algn="l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GB" sz="950" dirty="0">
                    <a:latin typeface="+mn-lt"/>
                  </a:rPr>
                  <a:t>Children will: -</a:t>
                </a:r>
              </a:p>
              <a:p>
                <a:pPr marL="12700" marR="5080" algn="l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GB" sz="950" dirty="0">
                    <a:latin typeface="+mn-lt"/>
                  </a:rPr>
                  <a:t>Make some independent choices about the resources to create their own dreamcatcher.</a:t>
                </a:r>
              </a:p>
              <a:p>
                <a:pPr marL="12700" marR="5080" algn="l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en-GB" sz="950" dirty="0">
                    <a:latin typeface="+mn-lt"/>
                  </a:rPr>
                  <a:t>Explore use and refine a variety of artistic effects to express their ideas for firework pictures..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Use printing techniques.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Make and use playdough, moulding it into different shapes.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Use natural items to create art work for example emotions faces, family portraits, mud kitchen creations.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Uses a range of shapes and colours to represent observational drawings.</a:t>
                </a:r>
              </a:p>
              <a:p>
                <a:pPr marL="184150" marR="5080" indent="-171450" algn="l">
                  <a:lnSpc>
                    <a:spcPct val="100000"/>
                  </a:lnSpc>
                  <a:spcBef>
                    <a:spcPts val="100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>
                    <a:solidFill>
                      <a:schemeClr val="tx1"/>
                    </a:solidFill>
                    <a:latin typeface="+mn-lt"/>
                    <a:cs typeface="Calibri Light"/>
                  </a:rPr>
                  <a:t>Use a variety of techniques within baking sessions to demonstrate different creations.</a:t>
                </a:r>
                <a:endParaRPr sz="950" dirty="0">
                  <a:solidFill>
                    <a:schemeClr val="tx1"/>
                  </a:solidFill>
                  <a:latin typeface="+mn-lt"/>
                  <a:cs typeface="Calibri Light"/>
                </a:endParaRPr>
              </a:p>
            </p:txBody>
          </p:sp>
          <p:sp>
            <p:nvSpPr>
              <p:cNvPr id="138" name="object 66"/>
              <p:cNvSpPr/>
              <p:nvPr/>
            </p:nvSpPr>
            <p:spPr>
              <a:xfrm>
                <a:off x="2240175" y="5135653"/>
                <a:ext cx="2481718" cy="361607"/>
              </a:xfrm>
              <a:custGeom>
                <a:avLst/>
                <a:gdLst/>
                <a:ahLst/>
                <a:cxnLst/>
                <a:rect l="l" t="t" r="r" b="b"/>
                <a:pathLst>
                  <a:path w="2464435" h="1031875">
                    <a:moveTo>
                      <a:pt x="2464307" y="0"/>
                    </a:moveTo>
                    <a:lnTo>
                      <a:pt x="0" y="0"/>
                    </a:lnTo>
                    <a:lnTo>
                      <a:pt x="0" y="1031748"/>
                    </a:lnTo>
                    <a:lnTo>
                      <a:pt x="2464307" y="1031748"/>
                    </a:lnTo>
                    <a:lnTo>
                      <a:pt x="2464307" y="0"/>
                    </a:lnTo>
                    <a:close/>
                  </a:path>
                </a:pathLst>
              </a:custGeom>
              <a:solidFill>
                <a:srgbClr val="8FAADC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pPr algn="ctr"/>
                <a:r>
                  <a:rPr lang="en-GB" sz="1050" b="1" dirty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Being Imaginative and Expressive</a:t>
                </a:r>
                <a:endParaRPr sz="1050" b="1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41" name="object 71"/>
              <p:cNvSpPr/>
              <p:nvPr/>
            </p:nvSpPr>
            <p:spPr>
              <a:xfrm>
                <a:off x="2237147" y="5497260"/>
                <a:ext cx="2484746" cy="1816778"/>
              </a:xfrm>
              <a:custGeom>
                <a:avLst/>
                <a:gdLst/>
                <a:ahLst/>
                <a:cxnLst/>
                <a:rect l="l" t="t" r="r" b="b"/>
                <a:pathLst>
                  <a:path w="2446020" h="2440304">
                    <a:moveTo>
                      <a:pt x="2446019" y="0"/>
                    </a:moveTo>
                    <a:lnTo>
                      <a:pt x="0" y="0"/>
                    </a:lnTo>
                    <a:lnTo>
                      <a:pt x="0" y="2439924"/>
                    </a:lnTo>
                    <a:lnTo>
                      <a:pt x="2446019" y="2439924"/>
                    </a:lnTo>
                    <a:lnTo>
                      <a:pt x="2446019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endParaRPr lang="en-GB" sz="950" dirty="0">
                  <a:latin typeface="+mn-lt"/>
                </a:endParaRPr>
              </a:p>
              <a:p>
                <a:r>
                  <a:rPr lang="en-GB" sz="950" dirty="0">
                    <a:latin typeface="+mn-lt"/>
                  </a:rPr>
                  <a:t>Children will: -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Listen and move to music.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Take part in our daily wake and shake.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Create puppets and masks and use them during play.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+mn-lt"/>
                  </a:rPr>
                  <a:t>Learn to sing a selection of songs</a:t>
                </a:r>
              </a:p>
            </p:txBody>
          </p:sp>
        </p:grpSp>
        <p:sp>
          <p:nvSpPr>
            <p:cNvPr id="136" name="object 46"/>
            <p:cNvSpPr txBox="1"/>
            <p:nvPr/>
          </p:nvSpPr>
          <p:spPr>
            <a:xfrm>
              <a:off x="10390696" y="1752080"/>
              <a:ext cx="1885314" cy="16735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05" algn="ctr">
                <a:lnSpc>
                  <a:spcPts val="1245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mbria"/>
                </a:rPr>
                <a:t>Creating with Materials</a:t>
              </a:r>
              <a:endParaRPr sz="850" dirty="0">
                <a:latin typeface="Calibri Light"/>
                <a:cs typeface="Calibri Light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209576" y="1423613"/>
            <a:ext cx="2189333" cy="6121320"/>
            <a:chOff x="7622902" y="1835757"/>
            <a:chExt cx="2189333" cy="5990552"/>
          </a:xfrm>
        </p:grpSpPr>
        <p:grpSp>
          <p:nvGrpSpPr>
            <p:cNvPr id="10" name="Group 9"/>
            <p:cNvGrpSpPr/>
            <p:nvPr/>
          </p:nvGrpSpPr>
          <p:grpSpPr>
            <a:xfrm>
              <a:off x="7630547" y="1835757"/>
              <a:ext cx="2181688" cy="5990552"/>
              <a:chOff x="68244" y="1625600"/>
              <a:chExt cx="2181688" cy="5990552"/>
            </a:xfrm>
          </p:grpSpPr>
          <p:grpSp>
            <p:nvGrpSpPr>
              <p:cNvPr id="3" name="object 3"/>
              <p:cNvGrpSpPr/>
              <p:nvPr/>
            </p:nvGrpSpPr>
            <p:grpSpPr>
              <a:xfrm>
                <a:off x="74176" y="2275526"/>
                <a:ext cx="2154586" cy="1752938"/>
                <a:chOff x="77504" y="3367126"/>
                <a:chExt cx="2123151" cy="2541675"/>
              </a:xfrm>
            </p:grpSpPr>
            <p:sp>
              <p:nvSpPr>
                <p:cNvPr id="4" name="object 4"/>
                <p:cNvSpPr/>
                <p:nvPr/>
              </p:nvSpPr>
              <p:spPr>
                <a:xfrm>
                  <a:off x="77504" y="3367126"/>
                  <a:ext cx="2110740" cy="2513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0740" h="2513329">
                      <a:moveTo>
                        <a:pt x="2110740" y="0"/>
                      </a:moveTo>
                      <a:lnTo>
                        <a:pt x="0" y="0"/>
                      </a:lnTo>
                      <a:lnTo>
                        <a:pt x="0" y="2513076"/>
                      </a:lnTo>
                      <a:lnTo>
                        <a:pt x="2110740" y="2513076"/>
                      </a:lnTo>
                      <a:lnTo>
                        <a:pt x="2110740" y="0"/>
                      </a:lnTo>
                      <a:close/>
                    </a:path>
                  </a:pathLst>
                </a:custGeom>
                <a:solidFill>
                  <a:srgbClr val="044E71">
                    <a:alpha val="19999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5" name="object 5"/>
                <p:cNvSpPr/>
                <p:nvPr/>
              </p:nvSpPr>
              <p:spPr>
                <a:xfrm>
                  <a:off x="89915" y="3395471"/>
                  <a:ext cx="2110740" cy="2513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0740" h="2513329">
                      <a:moveTo>
                        <a:pt x="0" y="2513076"/>
                      </a:moveTo>
                      <a:lnTo>
                        <a:pt x="2110740" y="2513076"/>
                      </a:lnTo>
                      <a:lnTo>
                        <a:pt x="2110740" y="0"/>
                      </a:lnTo>
                      <a:lnTo>
                        <a:pt x="0" y="0"/>
                      </a:lnTo>
                      <a:lnTo>
                        <a:pt x="0" y="2513076"/>
                      </a:lnTo>
                      <a:close/>
                    </a:path>
                  </a:pathLst>
                </a:custGeom>
                <a:ln w="12699">
                  <a:solidFill>
                    <a:srgbClr val="044E71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7" name="object 7"/>
              <p:cNvSpPr txBox="1"/>
              <p:nvPr/>
            </p:nvSpPr>
            <p:spPr>
              <a:xfrm>
                <a:off x="131646" y="2384943"/>
                <a:ext cx="1906407" cy="911135"/>
              </a:xfrm>
              <a:prstGeom prst="rect">
                <a:avLst/>
              </a:prstGeom>
            </p:spPr>
            <p:txBody>
              <a:bodyPr vert="horz" wrap="square" lIns="0" tIns="15240" rIns="0" bIns="0" rtlCol="0" anchor="t">
                <a:spAutoFit/>
              </a:bodyPr>
              <a:lstStyle/>
              <a:p>
                <a:pPr marL="12065">
                  <a:lnSpc>
                    <a:spcPct val="100000"/>
                  </a:lnSpc>
                  <a:spcBef>
                    <a:spcPts val="120"/>
                  </a:spcBef>
                  <a:buSzPct val="89473"/>
                  <a:tabLst>
                    <a:tab pos="71120" algn="l"/>
                  </a:tabLst>
                </a:pPr>
                <a:r>
                  <a:rPr lang="en-GB" sz="950" dirty="0">
                    <a:latin typeface="+mn-lt"/>
                  </a:rPr>
                  <a:t>Children will: -</a:t>
                </a:r>
              </a:p>
              <a:p>
                <a:pPr marL="183515" indent="-171450">
                  <a:lnSpc>
                    <a:spcPct val="100000"/>
                  </a:lnSpc>
                  <a:spcBef>
                    <a:spcPts val="120"/>
                  </a:spcBef>
                  <a:buSzPct val="89473"/>
                  <a:buFont typeface="Arial" panose="020B0604020202020204" pitchFamily="34" charset="0"/>
                  <a:buChar char="•"/>
                  <a:tabLst>
                    <a:tab pos="71120" algn="l"/>
                  </a:tabLst>
                </a:pPr>
                <a:r>
                  <a:rPr lang="en-GB" sz="950" dirty="0">
                    <a:latin typeface="+mn-lt"/>
                  </a:rPr>
                  <a:t>Understand the difference between past and present.</a:t>
                </a:r>
              </a:p>
              <a:p>
                <a:pPr marL="183515" indent="-171450">
                  <a:lnSpc>
                    <a:spcPct val="100000"/>
                  </a:lnSpc>
                  <a:spcBef>
                    <a:spcPts val="120"/>
                  </a:spcBef>
                  <a:buSzPct val="89473"/>
                  <a:buFont typeface="Arial" panose="020B0604020202020204" pitchFamily="34" charset="0"/>
                  <a:buChar char="•"/>
                  <a:tabLst>
                    <a:tab pos="71120" algn="l"/>
                  </a:tabLst>
                </a:pPr>
                <a:r>
                  <a:rPr lang="en-GB" sz="950" dirty="0">
                    <a:latin typeface="+mn-lt"/>
                  </a:rPr>
                  <a:t>Explore images and stories from the past. </a:t>
                </a:r>
              </a:p>
              <a:p>
                <a:pPr marL="183515" indent="-171450">
                  <a:lnSpc>
                    <a:spcPct val="100000"/>
                  </a:lnSpc>
                  <a:spcBef>
                    <a:spcPts val="120"/>
                  </a:spcBef>
                  <a:buSzPct val="89473"/>
                  <a:buFont typeface="Arial" panose="020B0604020202020204" pitchFamily="34" charset="0"/>
                  <a:buChar char="•"/>
                  <a:tabLst>
                    <a:tab pos="71120" algn="l"/>
                  </a:tabLst>
                </a:pPr>
                <a:endParaRPr lang="en-GB" sz="950" dirty="0">
                  <a:latin typeface="+mn-lt"/>
                  <a:cs typeface="Calibri Light"/>
                </a:endParaRPr>
              </a:p>
            </p:txBody>
          </p:sp>
          <p:sp>
            <p:nvSpPr>
              <p:cNvPr id="9" name="object 9"/>
              <p:cNvSpPr txBox="1"/>
              <p:nvPr/>
            </p:nvSpPr>
            <p:spPr>
              <a:xfrm>
                <a:off x="87122" y="1625600"/>
                <a:ext cx="2162810" cy="344325"/>
              </a:xfrm>
              <a:prstGeom prst="rect">
                <a:avLst/>
              </a:prstGeom>
              <a:solidFill>
                <a:srgbClr val="044E71"/>
              </a:solidFill>
            </p:spPr>
            <p:txBody>
              <a:bodyPr vert="horz" wrap="square" lIns="0" tIns="635" rIns="0" bIns="0" rtlCol="0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ts val="5"/>
                  </a:spcBef>
                </a:pPr>
                <a:endParaRPr sz="1150" dirty="0">
                  <a:latin typeface="Times New Roman"/>
                  <a:cs typeface="Times New Roman"/>
                </a:endParaRPr>
              </a:p>
              <a:p>
                <a:pPr marR="38735" algn="ctr">
                  <a:lnSpc>
                    <a:spcPts val="1320"/>
                  </a:lnSpc>
                </a:pPr>
                <a:r>
                  <a:rPr lang="en-GB" sz="1100" b="1" dirty="0">
                    <a:solidFill>
                      <a:srgbClr val="FFFFFF"/>
                    </a:solidFill>
                    <a:latin typeface="Cambria"/>
                    <a:cs typeface="Cambria"/>
                  </a:rPr>
                  <a:t>Understanding the World </a:t>
                </a:r>
                <a:endParaRPr sz="900" dirty="0">
                  <a:latin typeface="Century"/>
                  <a:cs typeface="Century"/>
                </a:endParaRPr>
              </a:p>
            </p:txBody>
          </p:sp>
          <p:grpSp>
            <p:nvGrpSpPr>
              <p:cNvPr id="42" name="object 42"/>
              <p:cNvGrpSpPr/>
              <p:nvPr/>
            </p:nvGrpSpPr>
            <p:grpSpPr>
              <a:xfrm>
                <a:off x="80327" y="1966398"/>
                <a:ext cx="2138552" cy="323043"/>
                <a:chOff x="96011" y="2458211"/>
                <a:chExt cx="2109470" cy="878205"/>
              </a:xfrm>
            </p:grpSpPr>
            <p:sp>
              <p:nvSpPr>
                <p:cNvPr id="44" name="object 44"/>
                <p:cNvSpPr/>
                <p:nvPr/>
              </p:nvSpPr>
              <p:spPr>
                <a:xfrm>
                  <a:off x="96011" y="2458211"/>
                  <a:ext cx="2109470" cy="8782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9470" h="878204">
                      <a:moveTo>
                        <a:pt x="2109216" y="0"/>
                      </a:moveTo>
                      <a:lnTo>
                        <a:pt x="0" y="0"/>
                      </a:lnTo>
                      <a:lnTo>
                        <a:pt x="0" y="877824"/>
                      </a:lnTo>
                      <a:lnTo>
                        <a:pt x="2109216" y="877824"/>
                      </a:lnTo>
                      <a:lnTo>
                        <a:pt x="2109216" y="0"/>
                      </a:lnTo>
                      <a:close/>
                    </a:path>
                  </a:pathLst>
                </a:custGeom>
                <a:solidFill>
                  <a:srgbClr val="8FAADC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5" name="object 45"/>
                <p:cNvSpPr/>
                <p:nvPr/>
              </p:nvSpPr>
              <p:spPr>
                <a:xfrm>
                  <a:off x="96011" y="2458211"/>
                  <a:ext cx="2109470" cy="8782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9470" h="878204">
                      <a:moveTo>
                        <a:pt x="0" y="877824"/>
                      </a:moveTo>
                      <a:lnTo>
                        <a:pt x="2109216" y="877824"/>
                      </a:lnTo>
                      <a:lnTo>
                        <a:pt x="2109216" y="0"/>
                      </a:lnTo>
                      <a:lnTo>
                        <a:pt x="0" y="0"/>
                      </a:lnTo>
                      <a:lnTo>
                        <a:pt x="0" y="877824"/>
                      </a:lnTo>
                      <a:close/>
                    </a:path>
                  </a:pathLst>
                </a:custGeom>
                <a:ln w="12700">
                  <a:solidFill>
                    <a:srgbClr val="2E528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111" name="object 111"/>
              <p:cNvSpPr/>
              <p:nvPr/>
            </p:nvSpPr>
            <p:spPr>
              <a:xfrm>
                <a:off x="87166" y="4330135"/>
                <a:ext cx="2091055" cy="1709542"/>
              </a:xfrm>
              <a:custGeom>
                <a:avLst/>
                <a:gdLst/>
                <a:ahLst/>
                <a:cxnLst/>
                <a:rect l="l" t="t" r="r" b="b"/>
                <a:pathLst>
                  <a:path w="2091055" h="1711959">
                    <a:moveTo>
                      <a:pt x="2090927" y="0"/>
                    </a:moveTo>
                    <a:lnTo>
                      <a:pt x="0" y="0"/>
                    </a:lnTo>
                    <a:lnTo>
                      <a:pt x="0" y="1711452"/>
                    </a:lnTo>
                    <a:lnTo>
                      <a:pt x="2090927" y="1711452"/>
                    </a:lnTo>
                    <a:lnTo>
                      <a:pt x="2090927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t"/>
              <a:lstStyle/>
              <a:p>
                <a:pPr marL="12700">
                  <a:lnSpc>
                    <a:spcPts val="1120"/>
                  </a:lnSpc>
                  <a:spcBef>
                    <a:spcPts val="95"/>
                  </a:spcBef>
                </a:pPr>
                <a:r>
                  <a:rPr lang="en-GB" sz="950" dirty="0"/>
                  <a:t>Children will: -</a:t>
                </a:r>
              </a:p>
              <a:p>
                <a:pPr marL="184150" indent="-171450">
                  <a:lnSpc>
                    <a:spcPts val="1120"/>
                  </a:lnSpc>
                  <a:spcBef>
                    <a:spcPts val="95"/>
                  </a:spcBef>
                  <a:buFont typeface="Arial" panose="020B0604020202020204" pitchFamily="34" charset="0"/>
                  <a:buChar char="•"/>
                </a:pPr>
                <a:r>
                  <a:rPr lang="en-GB" sz="950" dirty="0"/>
                  <a:t>Listen carefully to stories about different places and begin to recognise that different places have different features.</a:t>
                </a:r>
              </a:p>
              <a:p>
                <a:pPr marL="184150" indent="-171450">
                  <a:lnSpc>
                    <a:spcPts val="1120"/>
                  </a:lnSpc>
                  <a:spcBef>
                    <a:spcPts val="95"/>
                  </a:spcBef>
                  <a:buFont typeface="Arial" panose="020B0604020202020204" pitchFamily="34" charset="0"/>
                  <a:buChar char="•"/>
                </a:pPr>
                <a:endParaRPr lang="en-GB" sz="950" dirty="0"/>
              </a:p>
              <a:p>
                <a:pPr marL="12700">
                  <a:lnSpc>
                    <a:spcPts val="1120"/>
                  </a:lnSpc>
                  <a:spcBef>
                    <a:spcPts val="95"/>
                  </a:spcBef>
                </a:pPr>
                <a:r>
                  <a:rPr lang="en-GB" sz="950" dirty="0">
                    <a:latin typeface="+mn-lt"/>
                  </a:rPr>
                  <a:t> </a:t>
                </a:r>
                <a:endParaRPr sz="950" dirty="0">
                  <a:latin typeface="+mn-lt"/>
                </a:endParaRPr>
              </a:p>
            </p:txBody>
          </p:sp>
          <p:sp>
            <p:nvSpPr>
              <p:cNvPr id="116" name="object 116"/>
              <p:cNvSpPr/>
              <p:nvPr/>
            </p:nvSpPr>
            <p:spPr>
              <a:xfrm>
                <a:off x="85313" y="4011362"/>
                <a:ext cx="2119713" cy="320992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641984">
                    <a:moveTo>
                      <a:pt x="2110740" y="0"/>
                    </a:moveTo>
                    <a:lnTo>
                      <a:pt x="0" y="0"/>
                    </a:lnTo>
                    <a:lnTo>
                      <a:pt x="0" y="641604"/>
                    </a:lnTo>
                    <a:lnTo>
                      <a:pt x="2110740" y="641604"/>
                    </a:lnTo>
                    <a:lnTo>
                      <a:pt x="2110740" y="0"/>
                    </a:lnTo>
                    <a:close/>
                  </a:path>
                </a:pathLst>
              </a:custGeom>
              <a:solidFill>
                <a:srgbClr val="8FAADC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" name="object 116"/>
              <p:cNvSpPr/>
              <p:nvPr/>
            </p:nvSpPr>
            <p:spPr>
              <a:xfrm>
                <a:off x="68244" y="6018418"/>
                <a:ext cx="2119713" cy="320992"/>
              </a:xfrm>
              <a:custGeom>
                <a:avLst/>
                <a:gdLst/>
                <a:ahLst/>
                <a:cxnLst/>
                <a:rect l="l" t="t" r="r" b="b"/>
                <a:pathLst>
                  <a:path w="2110740" h="641984">
                    <a:moveTo>
                      <a:pt x="2110740" y="0"/>
                    </a:moveTo>
                    <a:lnTo>
                      <a:pt x="0" y="0"/>
                    </a:lnTo>
                    <a:lnTo>
                      <a:pt x="0" y="641604"/>
                    </a:lnTo>
                    <a:lnTo>
                      <a:pt x="2110740" y="641604"/>
                    </a:lnTo>
                    <a:lnTo>
                      <a:pt x="2110740" y="0"/>
                    </a:lnTo>
                    <a:close/>
                  </a:path>
                </a:pathLst>
              </a:custGeom>
              <a:solidFill>
                <a:srgbClr val="8FAADC"/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9" name="object 71"/>
              <p:cNvSpPr/>
              <p:nvPr/>
            </p:nvSpPr>
            <p:spPr>
              <a:xfrm>
                <a:off x="68244" y="6346631"/>
                <a:ext cx="2114684" cy="1269521"/>
              </a:xfrm>
              <a:custGeom>
                <a:avLst/>
                <a:gdLst/>
                <a:ahLst/>
                <a:cxnLst/>
                <a:rect l="l" t="t" r="r" b="b"/>
                <a:pathLst>
                  <a:path w="2446020" h="2440304">
                    <a:moveTo>
                      <a:pt x="2446019" y="0"/>
                    </a:moveTo>
                    <a:lnTo>
                      <a:pt x="0" y="0"/>
                    </a:lnTo>
                    <a:lnTo>
                      <a:pt x="0" y="2439924"/>
                    </a:lnTo>
                    <a:lnTo>
                      <a:pt x="2446019" y="2439924"/>
                    </a:lnTo>
                    <a:lnTo>
                      <a:pt x="2446019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  <a:ln>
                <a:solidFill>
                  <a:schemeClr val="tx1"/>
                </a:solidFill>
              </a:ln>
            </p:spPr>
            <p:txBody>
              <a:bodyPr wrap="square" lIns="0" tIns="0" rIns="0" bIns="0" rtlCol="0"/>
              <a:lstStyle/>
              <a:p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Children will: -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Know the four seasons and the weather and natural changes that we might expect to see during these seasons.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Describe what they see, feel and hear at night time.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GB" sz="95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Understand the differences between day and night.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endParaRPr sz="95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</p:grpSp>
        <p:sp>
          <p:nvSpPr>
            <p:cNvPr id="118" name="object 118"/>
            <p:cNvSpPr txBox="1"/>
            <p:nvPr/>
          </p:nvSpPr>
          <p:spPr>
            <a:xfrm>
              <a:off x="7622902" y="4245593"/>
              <a:ext cx="2135004" cy="321242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05" algn="ctr">
                <a:lnSpc>
                  <a:spcPts val="1245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mbria"/>
                </a:rPr>
                <a:t>People, Culture and Communities</a:t>
              </a:r>
              <a:endParaRPr lang="en-GB" sz="850" dirty="0">
                <a:latin typeface="Calibri Light"/>
                <a:cs typeface="Calibri Light"/>
              </a:endParaRPr>
            </a:p>
          </p:txBody>
        </p:sp>
        <p:sp>
          <p:nvSpPr>
            <p:cNvPr id="97" name="object 118"/>
            <p:cNvSpPr txBox="1"/>
            <p:nvPr/>
          </p:nvSpPr>
          <p:spPr>
            <a:xfrm>
              <a:off x="7630547" y="6249834"/>
              <a:ext cx="1946910" cy="167354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905" algn="ctr">
                <a:lnSpc>
                  <a:spcPts val="1245"/>
                </a:lnSpc>
                <a:spcBef>
                  <a:spcPts val="105"/>
                </a:spcBef>
              </a:pPr>
              <a:r>
                <a:rPr lang="en-GB" sz="1050" b="1" spc="45" dirty="0">
                  <a:solidFill>
                    <a:srgbClr val="FFFFFF"/>
                  </a:solidFill>
                  <a:latin typeface="Cambria"/>
                  <a:cs typeface="Cambria"/>
                </a:rPr>
                <a:t>The Natural World</a:t>
              </a:r>
              <a:endParaRPr lang="en-GB" sz="850" dirty="0">
                <a:latin typeface="Calibri Light"/>
                <a:cs typeface="Calibri Light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681546" y="1535189"/>
            <a:ext cx="2769932" cy="2899236"/>
            <a:chOff x="9942693" y="1625600"/>
            <a:chExt cx="2769932" cy="2899236"/>
          </a:xfrm>
        </p:grpSpPr>
        <p:sp>
          <p:nvSpPr>
            <p:cNvPr id="129" name="object 21"/>
            <p:cNvSpPr txBox="1"/>
            <p:nvPr/>
          </p:nvSpPr>
          <p:spPr>
            <a:xfrm>
              <a:off x="9944354" y="1625600"/>
              <a:ext cx="2750820" cy="197490"/>
            </a:xfrm>
            <a:prstGeom prst="rect">
              <a:avLst/>
            </a:prstGeom>
            <a:solidFill>
              <a:srgbClr val="044E71"/>
            </a:solidFill>
          </p:spPr>
          <p:txBody>
            <a:bodyPr vert="horz" wrap="square" lIns="0" tIns="27940" rIns="0" bIns="0" rtlCol="0">
              <a:spAutoFit/>
            </a:bodyPr>
            <a:lstStyle/>
            <a:p>
              <a:pPr marL="17145" algn="ctr">
                <a:lnSpc>
                  <a:spcPct val="100000"/>
                </a:lnSpc>
                <a:spcBef>
                  <a:spcPts val="220"/>
                </a:spcBef>
              </a:pPr>
              <a:r>
                <a:rPr lang="en-GB" sz="1100" b="1" spc="90" dirty="0">
                  <a:solidFill>
                    <a:srgbClr val="FFFFFF"/>
                  </a:solidFill>
                  <a:latin typeface="Cambria"/>
                  <a:cs typeface="Cambria"/>
                </a:rPr>
                <a:t>Maths</a:t>
              </a:r>
              <a:endParaRPr sz="800" dirty="0">
                <a:latin typeface="Century"/>
                <a:cs typeface="Century"/>
              </a:endParaRPr>
            </a:p>
          </p:txBody>
        </p:sp>
        <p:grpSp>
          <p:nvGrpSpPr>
            <p:cNvPr id="130" name="object 28"/>
            <p:cNvGrpSpPr/>
            <p:nvPr/>
          </p:nvGrpSpPr>
          <p:grpSpPr>
            <a:xfrm>
              <a:off x="9968271" y="2035523"/>
              <a:ext cx="2720635" cy="791769"/>
              <a:chOff x="9954768" y="3406140"/>
              <a:chExt cx="2757170" cy="791769"/>
            </a:xfrm>
          </p:grpSpPr>
          <p:sp>
            <p:nvSpPr>
              <p:cNvPr id="175" name="object 29"/>
              <p:cNvSpPr/>
              <p:nvPr/>
            </p:nvSpPr>
            <p:spPr>
              <a:xfrm>
                <a:off x="9954768" y="3406140"/>
                <a:ext cx="2757170" cy="791769"/>
              </a:xfrm>
              <a:custGeom>
                <a:avLst/>
                <a:gdLst/>
                <a:ahLst/>
                <a:cxnLst/>
                <a:rect l="l" t="t" r="r" b="b"/>
                <a:pathLst>
                  <a:path w="2757170" h="2141220">
                    <a:moveTo>
                      <a:pt x="2756916" y="0"/>
                    </a:moveTo>
                    <a:lnTo>
                      <a:pt x="0" y="0"/>
                    </a:lnTo>
                    <a:lnTo>
                      <a:pt x="0" y="2141219"/>
                    </a:lnTo>
                    <a:lnTo>
                      <a:pt x="2756916" y="2141219"/>
                    </a:lnTo>
                    <a:lnTo>
                      <a:pt x="2756916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6" name="object 30"/>
              <p:cNvSpPr/>
              <p:nvPr/>
            </p:nvSpPr>
            <p:spPr>
              <a:xfrm>
                <a:off x="9954768" y="3406140"/>
                <a:ext cx="2757170" cy="791769"/>
              </a:xfrm>
              <a:custGeom>
                <a:avLst/>
                <a:gdLst/>
                <a:ahLst/>
                <a:cxnLst/>
                <a:rect l="l" t="t" r="r" b="b"/>
                <a:pathLst>
                  <a:path w="2757170" h="2141220">
                    <a:moveTo>
                      <a:pt x="0" y="2141219"/>
                    </a:moveTo>
                    <a:lnTo>
                      <a:pt x="2756916" y="2141219"/>
                    </a:lnTo>
                    <a:lnTo>
                      <a:pt x="2756916" y="0"/>
                    </a:lnTo>
                    <a:lnTo>
                      <a:pt x="0" y="0"/>
                    </a:lnTo>
                    <a:lnTo>
                      <a:pt x="0" y="2141219"/>
                    </a:lnTo>
                    <a:close/>
                  </a:path>
                </a:pathLst>
              </a:custGeom>
              <a:ln w="12700">
                <a:solidFill>
                  <a:srgbClr val="044E7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31" name="object 48"/>
            <p:cNvSpPr txBox="1"/>
            <p:nvPr/>
          </p:nvSpPr>
          <p:spPr>
            <a:xfrm>
              <a:off x="9962006" y="1799529"/>
              <a:ext cx="2733168" cy="237886"/>
            </a:xfrm>
            <a:prstGeom prst="rect">
              <a:avLst/>
            </a:pr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vert="horz" wrap="square" lIns="0" tIns="67945" rIns="0" bIns="0" rtlCol="0">
              <a:spAutoFit/>
            </a:bodyPr>
            <a:lstStyle/>
            <a:p>
              <a:pPr marL="13335" algn="ctr">
                <a:lnSpc>
                  <a:spcPct val="100000"/>
                </a:lnSpc>
                <a:spcBef>
                  <a:spcPts val="535"/>
                </a:spcBef>
              </a:pPr>
              <a:r>
                <a:rPr lang="en-GB" sz="1100" b="1" spc="45" dirty="0">
                  <a:solidFill>
                    <a:srgbClr val="FFFFFF"/>
                  </a:solidFill>
                  <a:latin typeface="Cambria"/>
                  <a:cs typeface="Cambria"/>
                </a:rPr>
                <a:t>Number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9982660" y="2091607"/>
              <a:ext cx="2582173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Children will: -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Represent, compose and compare numbers to 5. </a:t>
              </a:r>
            </a:p>
          </p:txBody>
        </p:sp>
        <p:sp>
          <p:nvSpPr>
            <p:cNvPr id="157" name="object 48"/>
            <p:cNvSpPr txBox="1"/>
            <p:nvPr/>
          </p:nvSpPr>
          <p:spPr>
            <a:xfrm>
              <a:off x="9962006" y="2805174"/>
              <a:ext cx="2733168" cy="237886"/>
            </a:xfrm>
            <a:prstGeom prst="rect">
              <a:avLst/>
            </a:prstGeom>
            <a:solidFill>
              <a:srgbClr val="8FAADC"/>
            </a:solidFill>
            <a:ln>
              <a:solidFill>
                <a:schemeClr val="tx1"/>
              </a:solidFill>
            </a:ln>
          </p:spPr>
          <p:txBody>
            <a:bodyPr vert="horz" wrap="square" lIns="0" tIns="67945" rIns="0" bIns="0" rtlCol="0">
              <a:spAutoFit/>
            </a:bodyPr>
            <a:lstStyle/>
            <a:p>
              <a:pPr marL="13335" algn="ctr">
                <a:lnSpc>
                  <a:spcPct val="100000"/>
                </a:lnSpc>
                <a:spcBef>
                  <a:spcPts val="535"/>
                </a:spcBef>
              </a:pPr>
              <a:r>
                <a:rPr lang="en-GB" sz="1100" b="1" spc="45" dirty="0">
                  <a:solidFill>
                    <a:srgbClr val="FFFFFF"/>
                  </a:solidFill>
                  <a:latin typeface="Cambria"/>
                  <a:cs typeface="Cambria"/>
                </a:rPr>
                <a:t>Numerical Patterns</a:t>
              </a:r>
              <a:endParaRPr sz="900" dirty="0">
                <a:latin typeface="Calibri"/>
                <a:cs typeface="Calibri"/>
              </a:endParaRPr>
            </a:p>
          </p:txBody>
        </p:sp>
        <p:grpSp>
          <p:nvGrpSpPr>
            <p:cNvPr id="170" name="object 28"/>
            <p:cNvGrpSpPr/>
            <p:nvPr/>
          </p:nvGrpSpPr>
          <p:grpSpPr>
            <a:xfrm>
              <a:off x="9967635" y="3039180"/>
              <a:ext cx="2744990" cy="1485656"/>
              <a:chOff x="9954768" y="2099321"/>
              <a:chExt cx="2781852" cy="1485656"/>
            </a:xfrm>
          </p:grpSpPr>
          <p:sp>
            <p:nvSpPr>
              <p:cNvPr id="172" name="object 29"/>
              <p:cNvSpPr/>
              <p:nvPr/>
            </p:nvSpPr>
            <p:spPr>
              <a:xfrm>
                <a:off x="9979450" y="2099321"/>
                <a:ext cx="2757170" cy="1485655"/>
              </a:xfrm>
              <a:custGeom>
                <a:avLst/>
                <a:gdLst/>
                <a:ahLst/>
                <a:cxnLst/>
                <a:rect l="l" t="t" r="r" b="b"/>
                <a:pathLst>
                  <a:path w="2757170" h="2141220">
                    <a:moveTo>
                      <a:pt x="2756916" y="0"/>
                    </a:moveTo>
                    <a:lnTo>
                      <a:pt x="0" y="0"/>
                    </a:lnTo>
                    <a:lnTo>
                      <a:pt x="0" y="2141219"/>
                    </a:lnTo>
                    <a:lnTo>
                      <a:pt x="2756916" y="2141219"/>
                    </a:lnTo>
                    <a:lnTo>
                      <a:pt x="2756916" y="0"/>
                    </a:lnTo>
                    <a:close/>
                  </a:path>
                </a:pathLst>
              </a:custGeom>
              <a:solidFill>
                <a:srgbClr val="044E71">
                  <a:alpha val="19999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4" name="object 30"/>
              <p:cNvSpPr/>
              <p:nvPr/>
            </p:nvSpPr>
            <p:spPr>
              <a:xfrm>
                <a:off x="9954768" y="2099322"/>
                <a:ext cx="2757170" cy="1485655"/>
              </a:xfrm>
              <a:custGeom>
                <a:avLst/>
                <a:gdLst/>
                <a:ahLst/>
                <a:cxnLst/>
                <a:rect l="l" t="t" r="r" b="b"/>
                <a:pathLst>
                  <a:path w="2757170" h="2141220">
                    <a:moveTo>
                      <a:pt x="0" y="2141219"/>
                    </a:moveTo>
                    <a:lnTo>
                      <a:pt x="2756916" y="2141219"/>
                    </a:lnTo>
                    <a:lnTo>
                      <a:pt x="2756916" y="0"/>
                    </a:lnTo>
                    <a:lnTo>
                      <a:pt x="0" y="0"/>
                    </a:lnTo>
                    <a:lnTo>
                      <a:pt x="0" y="2141219"/>
                    </a:lnTo>
                    <a:close/>
                  </a:path>
                </a:pathLst>
              </a:custGeom>
              <a:ln w="12700">
                <a:solidFill>
                  <a:srgbClr val="044E71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71" name="TextBox 170"/>
            <p:cNvSpPr txBox="1"/>
            <p:nvPr/>
          </p:nvSpPr>
          <p:spPr>
            <a:xfrm>
              <a:off x="9942693" y="3082358"/>
              <a:ext cx="2745578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50" dirty="0">
                  <a:latin typeface="+mn-lt"/>
                </a:rPr>
                <a:t>Children will: -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Identify and describe circles, triangles, squares and rectangles.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950" dirty="0">
                <a:latin typeface="+mn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Use positional language including under, over, around and through.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950" dirty="0">
                <a:latin typeface="+mn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50" dirty="0">
                  <a:latin typeface="+mn-lt"/>
                </a:rPr>
                <a:t>Identify one more and one less within 5. </a:t>
              </a:r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7175589" y="1887765"/>
            <a:ext cx="2168534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" algn="ctr">
              <a:lnSpc>
                <a:spcPts val="1245"/>
              </a:lnSpc>
              <a:spcBef>
                <a:spcPts val="105"/>
              </a:spcBef>
            </a:pPr>
            <a:r>
              <a:rPr lang="en-GB" sz="1050" b="1" spc="45" dirty="0">
                <a:solidFill>
                  <a:srgbClr val="FFFFFF"/>
                </a:solidFill>
                <a:latin typeface="Cambria"/>
                <a:cs typeface="Cambria"/>
              </a:rPr>
              <a:t>Past and Present</a:t>
            </a:r>
            <a:endParaRPr sz="85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199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836" y="130556"/>
            <a:ext cx="99383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Curriculum</a:t>
            </a:r>
            <a:r>
              <a:rPr sz="3600" spc="254" dirty="0"/>
              <a:t> </a:t>
            </a:r>
            <a:r>
              <a:rPr sz="3600" spc="110" dirty="0"/>
              <a:t>Sequence</a:t>
            </a:r>
            <a:r>
              <a:rPr lang="en-GB" sz="3600" spc="110" dirty="0"/>
              <a:t> </a:t>
            </a:r>
            <a:r>
              <a:rPr lang="en-GB" sz="3600" spc="55" dirty="0"/>
              <a:t>Autumn</a:t>
            </a:r>
            <a:r>
              <a:rPr sz="3600" spc="275" dirty="0"/>
              <a:t> </a:t>
            </a:r>
            <a:r>
              <a:rPr sz="3600" spc="95" dirty="0"/>
              <a:t>-</a:t>
            </a:r>
            <a:r>
              <a:rPr lang="en-GB" sz="3600" spc="270" dirty="0"/>
              <a:t> EYFS</a:t>
            </a:r>
            <a:endParaRPr sz="3600" dirty="0"/>
          </a:p>
        </p:txBody>
      </p:sp>
      <p:sp>
        <p:nvSpPr>
          <p:cNvPr id="40" name="object 40"/>
          <p:cNvSpPr txBox="1"/>
          <p:nvPr/>
        </p:nvSpPr>
        <p:spPr>
          <a:xfrm>
            <a:off x="319836" y="646303"/>
            <a:ext cx="3402329" cy="3911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GB" sz="2400" b="1" spc="90" dirty="0">
              <a:solidFill>
                <a:srgbClr val="00AF50"/>
              </a:solidFill>
              <a:latin typeface="Cambria"/>
              <a:cs typeface="Cambria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816" y="88440"/>
            <a:ext cx="1027546" cy="910530"/>
          </a:xfrm>
          <a:prstGeom prst="rect">
            <a:avLst/>
          </a:prstGeom>
        </p:spPr>
      </p:pic>
      <p:sp>
        <p:nvSpPr>
          <p:cNvPr id="108" name="Rectangle 5"/>
          <p:cNvSpPr>
            <a:spLocks noChangeArrowheads="1"/>
          </p:cNvSpPr>
          <p:nvPr/>
        </p:nvSpPr>
        <p:spPr bwMode="auto">
          <a:xfrm>
            <a:off x="152400" y="1287652"/>
            <a:ext cx="2908300" cy="38177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Week 1 –</a:t>
            </a:r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 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02.09.24</a:t>
            </a:r>
            <a:endParaRPr lang="en-US" dirty="0"/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All about me</a:t>
            </a:r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‘</a:t>
            </a:r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Our Class is a Family’ Shannon Olsen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PSED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Settling in &amp;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 routines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Our Class Rules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C&amp;L 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Getting to know each other activities </a:t>
            </a:r>
            <a:r>
              <a:rPr kumimoji="0" lang="en-GB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and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games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EAD –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Self portraits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PSED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- Sharing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Maths – counting and representing numbers to 10.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welcome</a:t>
            </a:r>
          </a:p>
          <a:p>
            <a:pPr marL="342900" indent="-342900" algn="l">
              <a:buChar char="•"/>
            </a:pPr>
            <a:r>
              <a:rPr lang="en-GB" sz="1000" i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Baseline assessment week </a:t>
            </a:r>
            <a:endParaRPr lang="en-GB" dirty="0">
              <a:solidFill>
                <a:schemeClr val="tx1"/>
              </a:solidFill>
            </a:endParaRPr>
          </a:p>
          <a:p>
            <a:pPr algn="l"/>
            <a:endParaRPr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/>
            </a:endParaRPr>
          </a:p>
        </p:txBody>
      </p:sp>
      <p:sp>
        <p:nvSpPr>
          <p:cNvPr id="109" name="Rectangle 6"/>
          <p:cNvSpPr>
            <a:spLocks noChangeArrowheads="1"/>
          </p:cNvSpPr>
          <p:nvPr/>
        </p:nvSpPr>
        <p:spPr bwMode="auto">
          <a:xfrm>
            <a:off x="3200400" y="1287653"/>
            <a:ext cx="2984500" cy="38177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Week 2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09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.9.24</a:t>
            </a:r>
            <a:endParaRPr lang="en-US" dirty="0"/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Family Stories</a:t>
            </a:r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‘All about Families’ Felicity Brooks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C&amp;L/ Literacy – What is a family? Who’s in my family? Are all families the same?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Literacy – ‘Peace at Last’ Jill Murphy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C&amp;L – Sharing baby photos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EAD – Family portraits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– Where do we live? How do I get to school? What do I see on my journey?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Maths – Counting and representing numbers to 10.</a:t>
            </a: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family</a:t>
            </a:r>
          </a:p>
        </p:txBody>
      </p:sp>
      <p:sp>
        <p:nvSpPr>
          <p:cNvPr id="110" name="Rectangle 10"/>
          <p:cNvSpPr>
            <a:spLocks noChangeArrowheads="1"/>
          </p:cNvSpPr>
          <p:nvPr/>
        </p:nvSpPr>
        <p:spPr bwMode="auto">
          <a:xfrm>
            <a:off x="9495817" y="1287652"/>
            <a:ext cx="3060700" cy="38177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Week 4- 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23.9.24</a:t>
            </a:r>
            <a:endParaRPr lang="en-US" dirty="0">
              <a:solidFill>
                <a:schemeClr val="tx1"/>
              </a:solidFill>
              <a:latin typeface="Calibri"/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Our feelings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‘The Colour Monster’ Anna Llenas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PSED – What are emotions? How can I express my feelings? How can I recognise how the people around me feel? ‘Words and My Heart’ Kate Jane Neal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C&amp;L – How do I feel today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PSED – Making friends – ‘Misha Makes Friends’ Tom Percival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EAD – Creating a colour monster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PD - movements to represent our emotions</a:t>
            </a:r>
            <a:endParaRPr lang="en-GB" dirty="0">
              <a:solidFill>
                <a:schemeClr val="tx1"/>
              </a:solidFill>
              <a:latin typeface="Calibri"/>
            </a:endParaRPr>
          </a:p>
          <a:p>
            <a:pPr marL="342900" indent="-342900" algn="l"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Maths: 2d shapes</a:t>
            </a:r>
          </a:p>
          <a:p>
            <a:pPr marL="342900" indent="-342900" algn="l"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emotions</a:t>
            </a:r>
            <a:endParaRPr lang="en-GB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Calibri"/>
            </a:endParaRP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1" name="Rectangle 7"/>
          <p:cNvSpPr>
            <a:spLocks noChangeArrowheads="1"/>
          </p:cNvSpPr>
          <p:nvPr/>
        </p:nvSpPr>
        <p:spPr bwMode="auto">
          <a:xfrm>
            <a:off x="6324600" y="1287652"/>
            <a:ext cx="3070225" cy="38177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Week 3 – 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16.09.24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 are all unique</a:t>
            </a:r>
            <a:endParaRPr lang="en-GB" dirty="0">
              <a:solidFill>
                <a:schemeClr val="tx1"/>
              </a:solidFill>
            </a:endParaRPr>
          </a:p>
          <a:p>
            <a:pPr algn="l"/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‘</a:t>
            </a:r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Elmer’ David McKee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C&amp;L – What makes me unique?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Literacy - I am one of a kind because…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UTW/Literacy – Welcome to our world- similarities and differences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EAD – exploring patterns and colours to create our own version of Elmer.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UTW/C&amp;L – What do people do all day?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Maths – counting and representing numbers to 10.</a:t>
            </a:r>
          </a:p>
          <a:p>
            <a:pPr marL="342900" indent="-342900" algn="l"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unique</a:t>
            </a:r>
            <a:endParaRPr lang="en-GB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Calibri"/>
            </a:endParaRPr>
          </a:p>
          <a:p>
            <a:pPr algn="l">
              <a:spcBef>
                <a:spcPct val="0"/>
              </a:spcBef>
              <a:spcAft>
                <a:spcPct val="0"/>
              </a:spcAft>
            </a:pPr>
            <a:endParaRPr lang="en-GB" altLang="en-US" sz="1000" b="1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2" name="Rectangle 9"/>
          <p:cNvSpPr>
            <a:spLocks noChangeArrowheads="1"/>
          </p:cNvSpPr>
          <p:nvPr/>
        </p:nvSpPr>
        <p:spPr bwMode="auto">
          <a:xfrm>
            <a:off x="1128197" y="5257800"/>
            <a:ext cx="2908300" cy="419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Week 5 </a:t>
            </a:r>
            <a:r>
              <a:rPr lang="en-GB" altLang="en-US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- </a:t>
            </a:r>
            <a:r>
              <a:rPr lang="en-GB" altLang="en-US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30.09.24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Our Bodies</a:t>
            </a:r>
            <a:endParaRPr lang="en-GB" dirty="0"/>
          </a:p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‘Funny Bones’ Allan Ahlberg</a:t>
            </a:r>
            <a:endParaRPr lang="en-GB" dirty="0">
              <a:solidFill>
                <a:schemeClr val="tx1"/>
              </a:solidFill>
            </a:endParaRPr>
          </a:p>
          <a:p>
            <a:pPr marL="342900" lvl="0" indent="-342900" algn="l" defTabSz="91440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C&amp;L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– Our amazing bodies!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PD-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creating skeleton pictures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PD 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Moving our bodies </a:t>
            </a:r>
            <a:endParaRPr lang="en-GB" dirty="0"/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/ CL / PSED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 are growing all the time!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– Black History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 background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/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overview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Exploring our senses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– a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senses walk!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Maths – 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2d shapes</a:t>
            </a:r>
          </a:p>
          <a:p>
            <a:pPr marL="342900" indent="-342900" algn="l">
              <a:spcBef>
                <a:spcPct val="0"/>
              </a:spcBef>
              <a:spcAft>
                <a:spcPct val="0"/>
              </a:spcAft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skeleton</a:t>
            </a: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GB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/>
              <a:cs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3"/>
          <p:cNvSpPr>
            <a:spLocks noChangeArrowheads="1"/>
          </p:cNvSpPr>
          <p:nvPr/>
        </p:nvSpPr>
        <p:spPr bwMode="auto">
          <a:xfrm>
            <a:off x="4945677" y="5257800"/>
            <a:ext cx="2970645" cy="4170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Week 6–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07.10.24</a:t>
            </a:r>
            <a:endParaRPr lang="en-US" dirty="0"/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Healthy Me!</a:t>
            </a:r>
            <a:endParaRPr lang="en-GB" dirty="0"/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C&amp;L – How can I look after myself?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PD - making fruit skewers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Brushing ‘teeth’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Exercise to keep us healthy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Literacy – ‘Nora the girl who ate and ate and ate…’ Andrew </a:t>
            </a:r>
            <a:r>
              <a:rPr lang="en-GB" sz="10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Wheale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and Ben Cart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Healthy eating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– Black History – ‘Coming to England’ by </a:t>
            </a:r>
            <a:r>
              <a:rPr lang="en-GB" sz="10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Floella</a:t>
            </a: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Benjamin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Black History – Handa’s Surprise by Eileen Browne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Maths – 3d shapes</a:t>
            </a:r>
            <a:endParaRPr lang="en-GB" dirty="0">
              <a:solidFill>
                <a:schemeClr val="tx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Word of the week: healthy</a:t>
            </a:r>
            <a:endParaRPr lang="en-GB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Calibri"/>
            </a:endParaRPr>
          </a:p>
          <a:p>
            <a:pPr algn="l">
              <a:spcBef>
                <a:spcPct val="0"/>
              </a:spcBef>
              <a:spcAft>
                <a:spcPct val="0"/>
              </a:spcAft>
            </a:pPr>
            <a:endParaRPr lang="en-GB" altLang="en-US" sz="1000" b="1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4" name="Rectangle 11"/>
          <p:cNvSpPr>
            <a:spLocks noChangeArrowheads="1"/>
          </p:cNvSpPr>
          <p:nvPr/>
        </p:nvSpPr>
        <p:spPr bwMode="auto">
          <a:xfrm>
            <a:off x="8825502" y="5257800"/>
            <a:ext cx="2865437" cy="419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Week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7 &amp; 8– 14.10.24</a:t>
            </a:r>
            <a:endParaRPr lang="en-US" dirty="0"/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People who help </a:t>
            </a:r>
            <a:r>
              <a:rPr lang="en-GB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us and Topic Summary</a:t>
            </a:r>
            <a:endParaRPr lang="en-GB" dirty="0"/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– different roles of people who help us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C+L – box of dress up to discuss roles of people who help us.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Literacy/EAD – Drawing and talking about what they might want to be- on big roll paper. </a:t>
            </a:r>
            <a:endParaRPr lang="en-GB" dirty="0"/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UTW – Black History – Mo Farah – ‘Ready Steady Mo!’ by Mo Farah</a:t>
            </a:r>
            <a:endParaRPr lang="en-GB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GB" sz="10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EAD – Spooky Halloween activities and dress up.</a:t>
            </a:r>
            <a:endParaRPr lang="en-GB" dirty="0">
              <a:solidFill>
                <a:schemeClr val="tx1"/>
              </a:solidFill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4B614654467943B107503A0895086B" ma:contentTypeVersion="15" ma:contentTypeDescription="Create a new document." ma:contentTypeScope="" ma:versionID="63c8b099ea09e49ed25302646693d17f">
  <xsd:schema xmlns:xsd="http://www.w3.org/2001/XMLSchema" xmlns:xs="http://www.w3.org/2001/XMLSchema" xmlns:p="http://schemas.microsoft.com/office/2006/metadata/properties" xmlns:ns2="09170d99-97d2-4e6c-abe4-4c39586309b6" xmlns:ns3="46257f03-e062-4771-b54b-e8b9a34f1d98" targetNamespace="http://schemas.microsoft.com/office/2006/metadata/properties" ma:root="true" ma:fieldsID="0a03a916d068abbc5f792274c4ab5352" ns2:_="" ns3:_="">
    <xsd:import namespace="09170d99-97d2-4e6c-abe4-4c39586309b6"/>
    <xsd:import namespace="46257f03-e062-4771-b54b-e8b9a34f1d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70d99-97d2-4e6c-abe4-4c3958630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c7a1666-af6e-41e8-a1ce-1334bb5373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257f03-e062-4771-b54b-e8b9a34f1d9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17233f6-1715-4ef9-abe0-bc16732e7a68}" ma:internalName="TaxCatchAll" ma:showField="CatchAllData" ma:web="46257f03-e062-4771-b54b-e8b9a34f1d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170d99-97d2-4e6c-abe4-4c39586309b6">
      <Terms xmlns="http://schemas.microsoft.com/office/infopath/2007/PartnerControls"/>
    </lcf76f155ced4ddcb4097134ff3c332f>
    <TaxCatchAll xmlns="46257f03-e062-4771-b54b-e8b9a34f1d98" xsi:nil="true"/>
  </documentManagement>
</p:properties>
</file>

<file path=customXml/itemProps1.xml><?xml version="1.0" encoding="utf-8"?>
<ds:datastoreItem xmlns:ds="http://schemas.openxmlformats.org/officeDocument/2006/customXml" ds:itemID="{57096140-936E-498A-B7B8-C3BA925BC09E}"/>
</file>

<file path=customXml/itemProps2.xml><?xml version="1.0" encoding="utf-8"?>
<ds:datastoreItem xmlns:ds="http://schemas.openxmlformats.org/officeDocument/2006/customXml" ds:itemID="{D26C0D9D-50B5-45A0-8A6B-A5F764E41899}"/>
</file>

<file path=customXml/itemProps3.xml><?xml version="1.0" encoding="utf-8"?>
<ds:datastoreItem xmlns:ds="http://schemas.openxmlformats.org/officeDocument/2006/customXml" ds:itemID="{3FF55159-339A-47F6-87CD-26B42778603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9647</TotalTime>
  <Words>1513</Words>
  <Application>Microsoft Office PowerPoint</Application>
  <PresentationFormat>A3 Paper (297x420 mm)</PresentationFormat>
  <Paragraphs>193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Century</vt:lpstr>
      <vt:lpstr>Times New Roman</vt:lpstr>
      <vt:lpstr>Office Theme</vt:lpstr>
      <vt:lpstr>Curriculum Sequence Autumn - EYFS</vt:lpstr>
      <vt:lpstr>Curriculum Sequence Autumn - EYFS</vt:lpstr>
      <vt:lpstr>Curriculum Sequence Autumn - EYFS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Stevenson</dc:creator>
  <cp:lastModifiedBy>Georgina Mullineaux</cp:lastModifiedBy>
  <cp:revision>107</cp:revision>
  <dcterms:created xsi:type="dcterms:W3CDTF">2022-10-14T19:20:52Z</dcterms:created>
  <dcterms:modified xsi:type="dcterms:W3CDTF">2024-09-26T09:49:47Z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2022-10-14T00:00:00Z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0x010100104B614654467943B107503A0895086B</vt:lpwstr>
  </property>
</Properties>
</file>