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p:scale>
          <a:sx n="118" d="100"/>
          <a:sy n="118" d="100"/>
        </p:scale>
        <p:origin x="1788" y="1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EBB9-2D82-9EE4-A5A9-AF76D068F6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DC321C-003C-49D0-599D-E6668669D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48EF63-C5DD-AB72-EBCC-E24C345B282D}"/>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5" name="Footer Placeholder 4">
            <a:extLst>
              <a:ext uri="{FF2B5EF4-FFF2-40B4-BE49-F238E27FC236}">
                <a16:creationId xmlns:a16="http://schemas.microsoft.com/office/drawing/2014/main" id="{588944DF-251F-D8DF-737D-AB370D2E5D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032FAC-F6A1-BFA1-1422-6432F2E882FD}"/>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226754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A96F-04FF-2051-6B0E-497A07B84D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5087A7-4B7F-A30A-9BE7-437F7FEF4F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7422CD-4F78-2890-2723-1A1A421B5C80}"/>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5" name="Footer Placeholder 4">
            <a:extLst>
              <a:ext uri="{FF2B5EF4-FFF2-40B4-BE49-F238E27FC236}">
                <a16:creationId xmlns:a16="http://schemas.microsoft.com/office/drawing/2014/main" id="{F61E8416-0DA2-80E3-E88C-F1589EB823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5D9D7-4C20-7B87-793A-476E20C665B8}"/>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211121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BF9523-FBC5-AF5E-21BF-18CEA4BF76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33BAFF-2B99-4842-3B06-7051F46CDF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B73C07-055B-B0EC-A92D-5ABF51B5DEC2}"/>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5" name="Footer Placeholder 4">
            <a:extLst>
              <a:ext uri="{FF2B5EF4-FFF2-40B4-BE49-F238E27FC236}">
                <a16:creationId xmlns:a16="http://schemas.microsoft.com/office/drawing/2014/main" id="{03E4DA7E-FA3D-5FE4-880B-584A0FB7B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BBB24-CC34-9427-5CE2-FE81C7259D6D}"/>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93611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936D-D339-9239-33A9-E732245AFA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644532-1E50-2238-366F-F2C8E463B8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972DA2-4602-1FC2-071A-1E92F436BA27}"/>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5" name="Footer Placeholder 4">
            <a:extLst>
              <a:ext uri="{FF2B5EF4-FFF2-40B4-BE49-F238E27FC236}">
                <a16:creationId xmlns:a16="http://schemas.microsoft.com/office/drawing/2014/main" id="{5F741F43-8572-32CA-0083-387D83F3F0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A838A7-D0C7-5C97-803E-E5FFD3353CBA}"/>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326226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3540-AB87-DC07-DE71-AEE2D16EF2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F034FD-C0BD-83FC-2D5F-12440A5735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1D223-1879-945C-5DD6-8E981BC89CEF}"/>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5" name="Footer Placeholder 4">
            <a:extLst>
              <a:ext uri="{FF2B5EF4-FFF2-40B4-BE49-F238E27FC236}">
                <a16:creationId xmlns:a16="http://schemas.microsoft.com/office/drawing/2014/main" id="{171AFB66-FB63-96D1-1FF9-BEB42E0F54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4C107F-4270-0DE7-BAB4-9820C6832D98}"/>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344562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656F-3D03-97CC-E933-D64883BF23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4490DF-6F12-AD0F-D39A-687B47252D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F16759-9016-F9F5-458B-6C35438A9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12FE72-D2CC-FF47-AA50-4AE9BD5BBE73}"/>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6" name="Footer Placeholder 5">
            <a:extLst>
              <a:ext uri="{FF2B5EF4-FFF2-40B4-BE49-F238E27FC236}">
                <a16:creationId xmlns:a16="http://schemas.microsoft.com/office/drawing/2014/main" id="{5EA29FD3-E218-E8C7-1449-44DBC9BA82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864B7C-5441-50F1-A339-A1BFF72BE00A}"/>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425610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A7320-5159-EAEC-073C-5AE3497CAF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E86C8C-4E46-ECC2-6646-2D2358A4F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CDE38F-532C-699F-1472-4A0EB002A4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E16B4D-2C9A-0652-FDE4-B38B8E53C1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421361-2B42-EA3F-661A-ABDF92E2F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D6FAF2-D0AA-DDB6-438F-2A22796AF132}"/>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8" name="Footer Placeholder 7">
            <a:extLst>
              <a:ext uri="{FF2B5EF4-FFF2-40B4-BE49-F238E27FC236}">
                <a16:creationId xmlns:a16="http://schemas.microsoft.com/office/drawing/2014/main" id="{BC6BD905-3A3F-4E7E-07F6-503DFCE717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0FA9B9-D616-6610-CD75-189DCB26D2AE}"/>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357347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9BAE-B264-F70A-9165-8DBD4BCD57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DA7290-9C8E-AF5B-289B-CD9D424AC98F}"/>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4" name="Footer Placeholder 3">
            <a:extLst>
              <a:ext uri="{FF2B5EF4-FFF2-40B4-BE49-F238E27FC236}">
                <a16:creationId xmlns:a16="http://schemas.microsoft.com/office/drawing/2014/main" id="{EE3A7B10-3C74-789C-4E7D-AE1522B42A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1D3BE4-8FE7-7384-7037-C4240254E8C1}"/>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97871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4F83C-E5CF-0BB9-292C-AFC13A820815}"/>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3" name="Footer Placeholder 2">
            <a:extLst>
              <a:ext uri="{FF2B5EF4-FFF2-40B4-BE49-F238E27FC236}">
                <a16:creationId xmlns:a16="http://schemas.microsoft.com/office/drawing/2014/main" id="{24C6709B-6077-C4D0-4EB9-5EDF634BC0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CCF09C-87AD-D219-760B-22064D9163D1}"/>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73186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224A-85BA-CD2A-EC2E-C3A5AE90E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0B9F73-925E-9394-5506-22D7EEE478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E36FBD-4443-BA14-B947-4859A15EB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0F4D6-1AF4-3E08-B92D-C36F91F469E4}"/>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6" name="Footer Placeholder 5">
            <a:extLst>
              <a:ext uri="{FF2B5EF4-FFF2-40B4-BE49-F238E27FC236}">
                <a16:creationId xmlns:a16="http://schemas.microsoft.com/office/drawing/2014/main" id="{F12F5166-1B8F-9268-4776-CC7D19BE78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59AFBC-9596-884E-63F2-24560589763D}"/>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32251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F21E-7631-8075-FF63-49EA73426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8E185A-E9BE-04F6-25DD-1771037AF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4ABFEA-4620-63A9-42FE-B2D390BDB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94CC6-E173-022F-27DA-1BA31C10F0FA}"/>
              </a:ext>
            </a:extLst>
          </p:cNvPr>
          <p:cNvSpPr>
            <a:spLocks noGrp="1"/>
          </p:cNvSpPr>
          <p:nvPr>
            <p:ph type="dt" sz="half" idx="10"/>
          </p:nvPr>
        </p:nvSpPr>
        <p:spPr/>
        <p:txBody>
          <a:bodyPr/>
          <a:lstStyle/>
          <a:p>
            <a:fld id="{162B1709-FD02-43FE-92D2-E372DB9B270A}" type="datetimeFigureOut">
              <a:rPr lang="en-GB" smtClean="0"/>
              <a:t>01/04/2024</a:t>
            </a:fld>
            <a:endParaRPr lang="en-GB"/>
          </a:p>
        </p:txBody>
      </p:sp>
      <p:sp>
        <p:nvSpPr>
          <p:cNvPr id="6" name="Footer Placeholder 5">
            <a:extLst>
              <a:ext uri="{FF2B5EF4-FFF2-40B4-BE49-F238E27FC236}">
                <a16:creationId xmlns:a16="http://schemas.microsoft.com/office/drawing/2014/main" id="{0AB7CFFC-2D43-30D2-10EA-7FEF07540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921A4D-A28E-8292-3214-E67F5FB76EBF}"/>
              </a:ext>
            </a:extLst>
          </p:cNvPr>
          <p:cNvSpPr>
            <a:spLocks noGrp="1"/>
          </p:cNvSpPr>
          <p:nvPr>
            <p:ph type="sldNum" sz="quarter" idx="12"/>
          </p:nvPr>
        </p:nvSpPr>
        <p:spPr/>
        <p:txBody>
          <a:bodyPr/>
          <a:lstStyle/>
          <a:p>
            <a:fld id="{6C491C14-C034-4EB2-81BA-DC27AEB3CBB4}" type="slidenum">
              <a:rPr lang="en-GB" smtClean="0"/>
              <a:t>‹#›</a:t>
            </a:fld>
            <a:endParaRPr lang="en-GB"/>
          </a:p>
        </p:txBody>
      </p:sp>
    </p:spTree>
    <p:extLst>
      <p:ext uri="{BB962C8B-B14F-4D97-AF65-F5344CB8AC3E}">
        <p14:creationId xmlns:p14="http://schemas.microsoft.com/office/powerpoint/2010/main" val="345304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EF5C4-4E1B-F446-99C4-9C09291CB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D00130-B7A5-A945-BB45-C2853A4718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BEBA1B-ED45-A8AD-B456-FEE04CC9C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B1709-FD02-43FE-92D2-E372DB9B270A}" type="datetimeFigureOut">
              <a:rPr lang="en-GB" smtClean="0"/>
              <a:t>01/04/2024</a:t>
            </a:fld>
            <a:endParaRPr lang="en-GB"/>
          </a:p>
        </p:txBody>
      </p:sp>
      <p:sp>
        <p:nvSpPr>
          <p:cNvPr id="5" name="Footer Placeholder 4">
            <a:extLst>
              <a:ext uri="{FF2B5EF4-FFF2-40B4-BE49-F238E27FC236}">
                <a16:creationId xmlns:a16="http://schemas.microsoft.com/office/drawing/2014/main" id="{5EDC16BA-E970-A71D-9A43-BEB9C006D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477687-F0E9-CF3B-56D2-1C2DE98A6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91C14-C034-4EB2-81BA-DC27AEB3CBB4}" type="slidenum">
              <a:rPr lang="en-GB" smtClean="0"/>
              <a:t>‹#›</a:t>
            </a:fld>
            <a:endParaRPr lang="en-GB"/>
          </a:p>
        </p:txBody>
      </p:sp>
    </p:spTree>
    <p:extLst>
      <p:ext uri="{BB962C8B-B14F-4D97-AF65-F5344CB8AC3E}">
        <p14:creationId xmlns:p14="http://schemas.microsoft.com/office/powerpoint/2010/main" val="2216573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5327-95F5-05AC-71A0-AE520C78D0E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E698EFC-2BDF-3AB2-6960-FE02030C7E49}"/>
              </a:ext>
            </a:extLst>
          </p:cNvPr>
          <p:cNvSpPr>
            <a:spLocks noGrp="1"/>
          </p:cNvSpPr>
          <p:nvPr>
            <p:ph type="subTitle" idx="1"/>
          </p:nvPr>
        </p:nvSpPr>
        <p:spPr/>
        <p:txBody>
          <a:bodyPr/>
          <a:lstStyle/>
          <a:p>
            <a:endParaRPr lang="en-GB"/>
          </a:p>
        </p:txBody>
      </p:sp>
      <p:pic>
        <p:nvPicPr>
          <p:cNvPr id="5" name="Picture 4" descr="A cartoon of a dog&#10;&#10;Description automatically generated">
            <a:extLst>
              <a:ext uri="{FF2B5EF4-FFF2-40B4-BE49-F238E27FC236}">
                <a16:creationId xmlns:a16="http://schemas.microsoft.com/office/drawing/2014/main" id="{26D5F7CA-6E7F-980E-B183-C89F55EFB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9A9616-525E-0530-79D4-937B6AC8D27B}"/>
              </a:ext>
            </a:extLst>
          </p:cNvPr>
          <p:cNvSpPr txBox="1"/>
          <p:nvPr/>
        </p:nvSpPr>
        <p:spPr>
          <a:xfrm>
            <a:off x="605904" y="1474619"/>
            <a:ext cx="5842398" cy="3908762"/>
          </a:xfrm>
          <a:prstGeom prst="rect">
            <a:avLst/>
          </a:prstGeom>
          <a:noFill/>
        </p:spPr>
        <p:txBody>
          <a:bodyPr wrap="square" rtlCol="0">
            <a:spAutoFit/>
          </a:bodyPr>
          <a:lstStyle/>
          <a:p>
            <a:r>
              <a:rPr lang="en-GB" sz="3200" b="1" dirty="0">
                <a:solidFill>
                  <a:schemeClr val="bg1"/>
                </a:solidFill>
                <a:latin typeface="Mongolian Baiti" panose="03000500000000000000" pitchFamily="66" charset="0"/>
                <a:cs typeface="Mongolian Baiti" panose="03000500000000000000" pitchFamily="66" charset="0"/>
              </a:rPr>
              <a:t>WHO IS</a:t>
            </a:r>
          </a:p>
          <a:p>
            <a:r>
              <a:rPr lang="en-GB" sz="5400" b="1" dirty="0">
                <a:solidFill>
                  <a:srgbClr val="002060"/>
                </a:solidFill>
                <a:latin typeface="Mongolian Baiti" panose="03000500000000000000" pitchFamily="66" charset="0"/>
                <a:cs typeface="Mongolian Baiti" panose="03000500000000000000" pitchFamily="66" charset="0"/>
              </a:rPr>
              <a:t>PAWS</a:t>
            </a:r>
          </a:p>
          <a:p>
            <a:r>
              <a:rPr lang="en-GB" sz="5400" b="1" dirty="0">
                <a:solidFill>
                  <a:srgbClr val="002060"/>
                </a:solidFill>
                <a:latin typeface="Mongolian Baiti" panose="03000500000000000000" pitchFamily="66" charset="0"/>
                <a:cs typeface="Mongolian Baiti" panose="03000500000000000000" pitchFamily="66" charset="0"/>
              </a:rPr>
              <a:t>THERAPY &amp;</a:t>
            </a:r>
          </a:p>
          <a:p>
            <a:r>
              <a:rPr lang="en-GB" sz="5400" b="1" dirty="0">
                <a:solidFill>
                  <a:srgbClr val="002060"/>
                </a:solidFill>
                <a:latin typeface="Mongolian Baiti" panose="03000500000000000000" pitchFamily="66" charset="0"/>
                <a:cs typeface="Mongolian Baiti" panose="03000500000000000000" pitchFamily="66" charset="0"/>
              </a:rPr>
              <a:t>ASSISTANCE DOG</a:t>
            </a:r>
          </a:p>
          <a:p>
            <a:r>
              <a:rPr lang="en-GB" sz="5400" b="1" dirty="0">
                <a:solidFill>
                  <a:srgbClr val="002060"/>
                </a:solidFill>
                <a:latin typeface="Mongolian Baiti" panose="03000500000000000000" pitchFamily="66" charset="0"/>
                <a:cs typeface="Mongolian Baiti" panose="03000500000000000000" pitchFamily="66" charset="0"/>
              </a:rPr>
              <a:t>TRAINING LTD?</a:t>
            </a:r>
          </a:p>
        </p:txBody>
      </p:sp>
    </p:spTree>
    <p:extLst>
      <p:ext uri="{BB962C8B-B14F-4D97-AF65-F5344CB8AC3E}">
        <p14:creationId xmlns:p14="http://schemas.microsoft.com/office/powerpoint/2010/main" val="344493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erson smiling at camera&#10;&#10;Description automatically generated">
            <a:extLst>
              <a:ext uri="{FF2B5EF4-FFF2-40B4-BE49-F238E27FC236}">
                <a16:creationId xmlns:a16="http://schemas.microsoft.com/office/drawing/2014/main" id="{8B1F52B3-39B5-0D68-08EE-19C94AD3B6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C50F0B29-8EFB-E813-B94D-2E58D696D177}"/>
              </a:ext>
            </a:extLst>
          </p:cNvPr>
          <p:cNvSpPr txBox="1"/>
          <p:nvPr/>
        </p:nvSpPr>
        <p:spPr>
          <a:xfrm>
            <a:off x="436969" y="782121"/>
            <a:ext cx="6481722" cy="5293757"/>
          </a:xfrm>
          <a:prstGeom prst="rect">
            <a:avLst/>
          </a:prstGeom>
          <a:noFill/>
        </p:spPr>
        <p:txBody>
          <a:bodyPr wrap="square" rtlCol="0">
            <a:spAutoFit/>
          </a:bodyPr>
          <a:lstStyle/>
          <a:p>
            <a:r>
              <a:rPr lang="en-GB" sz="2600" b="1" dirty="0">
                <a:solidFill>
                  <a:srgbClr val="090D58"/>
                </a:solidFill>
                <a:effectLst/>
                <a:latin typeface="Mongolian Baiti" panose="03000500000000000000" pitchFamily="66" charset="0"/>
                <a:cs typeface="Mongolian Baiti" panose="03000500000000000000" pitchFamily="66" charset="0"/>
              </a:rPr>
              <a:t>PAWS Therapy &amp; Assistance Dog Training is one of the UK's Leading authorities on Animal Assisted Learning, Animal Assisted Interventions and Assistance Dog Training. </a:t>
            </a:r>
          </a:p>
          <a:p>
            <a:endParaRPr lang="en-GB" sz="2600" b="1" dirty="0">
              <a:solidFill>
                <a:srgbClr val="090D58"/>
              </a:solidFill>
              <a:effectLst/>
              <a:latin typeface="Mongolian Baiti" panose="03000500000000000000" pitchFamily="66" charset="0"/>
              <a:cs typeface="Mongolian Baiti" panose="03000500000000000000" pitchFamily="66" charset="0"/>
            </a:endParaRPr>
          </a:p>
          <a:p>
            <a:r>
              <a:rPr lang="en-GB" sz="2600" b="1" dirty="0">
                <a:solidFill>
                  <a:srgbClr val="090D58"/>
                </a:solidFill>
                <a:effectLst/>
                <a:latin typeface="Mongolian Baiti" panose="03000500000000000000" pitchFamily="66" charset="0"/>
                <a:cs typeface="Mongolian Baiti" panose="03000500000000000000" pitchFamily="66" charset="0"/>
              </a:rPr>
              <a:t>PAWS proudly support hundreds of professionals such as counsellors, therapists, teachers, dog trainers, educational establishments and organisations to safely and ethically incorporate dogs to assist in providing essential wellbeing and mental health support. As well numerous families in training their dog to support them in everyday life.</a:t>
            </a:r>
          </a:p>
        </p:txBody>
      </p:sp>
    </p:spTree>
    <p:extLst>
      <p:ext uri="{BB962C8B-B14F-4D97-AF65-F5344CB8AC3E}">
        <p14:creationId xmlns:p14="http://schemas.microsoft.com/office/powerpoint/2010/main" val="429274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og wearing a vest&#10;&#10;Description automatically generated">
            <a:extLst>
              <a:ext uri="{FF2B5EF4-FFF2-40B4-BE49-F238E27FC236}">
                <a16:creationId xmlns:a16="http://schemas.microsoft.com/office/drawing/2014/main" id="{7B9D728D-C94A-B5BE-1022-93D9868630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9453A33D-6B27-0018-4134-45160D9CC0D9}"/>
              </a:ext>
            </a:extLst>
          </p:cNvPr>
          <p:cNvSpPr txBox="1"/>
          <p:nvPr/>
        </p:nvSpPr>
        <p:spPr>
          <a:xfrm>
            <a:off x="1495678" y="841572"/>
            <a:ext cx="9200644" cy="1815882"/>
          </a:xfrm>
          <a:prstGeom prst="rect">
            <a:avLst/>
          </a:prstGeom>
          <a:noFill/>
        </p:spPr>
        <p:txBody>
          <a:bodyPr wrap="square" rtlCol="0">
            <a:spAutoFit/>
          </a:bodyPr>
          <a:lstStyle/>
          <a:p>
            <a:pPr algn="ctr"/>
            <a:r>
              <a:rPr lang="en-GB" sz="2800" b="1" i="0" dirty="0">
                <a:solidFill>
                  <a:srgbClr val="090D58"/>
                </a:solidFill>
                <a:effectLst/>
                <a:latin typeface="Mongolian Baiti" panose="03000500000000000000" pitchFamily="66" charset="0"/>
                <a:cs typeface="Mongolian Baiti" panose="03000500000000000000" pitchFamily="66" charset="0"/>
              </a:rPr>
              <a:t>PAWS Therapy &amp; Assistance Dog Training are the sister company to People and Animal Wellbeing Services CIC who have been providing Animal Assisted Interventions to hundreds of children, young people and adults since 2020.</a:t>
            </a:r>
            <a:endParaRPr lang="en-GB" sz="2800"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343957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a child and a dog&#10;&#10;Description automatically generated">
            <a:extLst>
              <a:ext uri="{FF2B5EF4-FFF2-40B4-BE49-F238E27FC236}">
                <a16:creationId xmlns:a16="http://schemas.microsoft.com/office/drawing/2014/main" id="{E2617E24-D9EF-0A53-35FF-C2452A39B8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FF0E1294-09F5-893B-7743-1C3FEA7B80D9}"/>
              </a:ext>
            </a:extLst>
          </p:cNvPr>
          <p:cNvSpPr txBox="1"/>
          <p:nvPr/>
        </p:nvSpPr>
        <p:spPr>
          <a:xfrm>
            <a:off x="1240778" y="467316"/>
            <a:ext cx="9710443" cy="3323987"/>
          </a:xfrm>
          <a:prstGeom prst="rect">
            <a:avLst/>
          </a:prstGeom>
          <a:noFill/>
        </p:spPr>
        <p:txBody>
          <a:bodyPr wrap="square" rtlCol="0">
            <a:spAutoFit/>
          </a:bodyPr>
          <a:lstStyle/>
          <a:p>
            <a:pPr algn="ctr"/>
            <a:r>
              <a:rPr lang="en-GB" sz="2400" b="1" i="0" dirty="0">
                <a:solidFill>
                  <a:srgbClr val="090D58"/>
                </a:solidFill>
                <a:effectLst/>
                <a:latin typeface="Mongolian Baiti" panose="03000500000000000000" pitchFamily="66" charset="0"/>
                <a:cs typeface="Mongolian Baiti" panose="03000500000000000000" pitchFamily="66" charset="0"/>
              </a:rPr>
              <a:t>PAWS Therapy &amp; Assistance Dog Training offer 5 different training programmes designed for different individuals.</a:t>
            </a:r>
            <a:endParaRPr lang="en-GB" sz="2400" b="1" dirty="0">
              <a:solidFill>
                <a:srgbClr val="090D58"/>
              </a:solidFill>
              <a:effectLst/>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Certification Programme - therapists, counsellors</a:t>
            </a:r>
            <a:endParaRPr lang="en-GB" sz="2400" dirty="0">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Schools Programme - teachers, schools, organisations</a:t>
            </a:r>
            <a:endParaRPr lang="en-GB" sz="2400" dirty="0">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Trainer Programme - dog trainers and behaviourists</a:t>
            </a:r>
            <a:endParaRPr lang="en-GB" sz="2400" dirty="0">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Volunteer Programme - general public</a:t>
            </a:r>
            <a:endParaRPr lang="en-GB" sz="2400" dirty="0">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Assistance Dog Programme - families/individuals diagnosed with neurological conditions and physical disabilities</a:t>
            </a:r>
            <a:r>
              <a:rPr lang="en-GB" sz="2400" b="1" i="0" dirty="0">
                <a:solidFill>
                  <a:srgbClr val="090D58"/>
                </a:solidFill>
                <a:effectLst/>
                <a:latin typeface="Mongolian Baiti" panose="03000500000000000000" pitchFamily="66" charset="0"/>
                <a:cs typeface="Mongolian Baiti" panose="03000500000000000000" pitchFamily="66" charset="0"/>
              </a:rPr>
              <a:t>.</a:t>
            </a:r>
            <a:endParaRPr lang="en-GB" sz="2400" b="1" dirty="0">
              <a:latin typeface="Mongolian Baiti" panose="03000500000000000000" pitchFamily="66" charset="0"/>
              <a:cs typeface="Mongolian Baiti" panose="03000500000000000000" pitchFamily="66" charset="0"/>
            </a:endParaRPr>
          </a:p>
          <a:p>
            <a:endParaRPr lang="en-GB" dirty="0"/>
          </a:p>
        </p:txBody>
      </p:sp>
    </p:spTree>
    <p:extLst>
      <p:ext uri="{BB962C8B-B14F-4D97-AF65-F5344CB8AC3E}">
        <p14:creationId xmlns:p14="http://schemas.microsoft.com/office/powerpoint/2010/main" val="233356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F027-0056-C0D9-2414-072D7CA873F4}"/>
              </a:ext>
            </a:extLst>
          </p:cNvPr>
          <p:cNvSpPr>
            <a:spLocks noGrp="1"/>
          </p:cNvSpPr>
          <p:nvPr>
            <p:ph type="title"/>
          </p:nvPr>
        </p:nvSpPr>
        <p:spPr/>
        <p:txBody>
          <a:bodyPr/>
          <a:lstStyle/>
          <a:p>
            <a:endParaRPr lang="en-GB"/>
          </a:p>
        </p:txBody>
      </p:sp>
      <p:pic>
        <p:nvPicPr>
          <p:cNvPr id="5" name="Content Placeholder 4" descr="A person with a blue shirt&#10;&#10;Description automatically generated">
            <a:extLst>
              <a:ext uri="{FF2B5EF4-FFF2-40B4-BE49-F238E27FC236}">
                <a16:creationId xmlns:a16="http://schemas.microsoft.com/office/drawing/2014/main" id="{4CF51332-1545-0593-B461-189E3C01AC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30B22A22-C52A-802E-9E3C-5A241864D297}"/>
              </a:ext>
            </a:extLst>
          </p:cNvPr>
          <p:cNvSpPr txBox="1"/>
          <p:nvPr/>
        </p:nvSpPr>
        <p:spPr>
          <a:xfrm>
            <a:off x="689172" y="640255"/>
            <a:ext cx="7095366" cy="5909310"/>
          </a:xfrm>
          <a:prstGeom prst="rect">
            <a:avLst/>
          </a:prstGeom>
          <a:noFill/>
        </p:spPr>
        <p:txBody>
          <a:bodyPr wrap="square" rtlCol="0">
            <a:spAutoFit/>
          </a:bodyPr>
          <a:lstStyle/>
          <a:p>
            <a:pPr algn="ctr"/>
            <a:r>
              <a:rPr lang="en-GB" sz="2400" b="1" i="0" dirty="0">
                <a:solidFill>
                  <a:srgbClr val="090D58"/>
                </a:solidFill>
                <a:effectLst/>
                <a:latin typeface="Mongolian Baiti" panose="03000500000000000000" pitchFamily="66" charset="0"/>
                <a:cs typeface="Mongolian Baiti" panose="03000500000000000000" pitchFamily="66" charset="0"/>
              </a:rPr>
              <a:t>We are taking part in the PAWS Schools Programme!</a:t>
            </a:r>
          </a:p>
          <a:p>
            <a:endParaRPr lang="en-GB" sz="2400" dirty="0">
              <a:solidFill>
                <a:srgbClr val="090D58"/>
              </a:solidFill>
              <a:effectLst/>
              <a:latin typeface="Mongolian Baiti" panose="03000500000000000000" pitchFamily="66" charset="0"/>
              <a:cs typeface="Mongolian Baiti" panose="03000500000000000000" pitchFamily="66" charset="0"/>
            </a:endParaRPr>
          </a:p>
          <a:p>
            <a:r>
              <a:rPr lang="en-GB" sz="2400" b="1" i="0" dirty="0">
                <a:solidFill>
                  <a:srgbClr val="090D58"/>
                </a:solidFill>
                <a:effectLst/>
                <a:latin typeface="Mongolian Baiti" panose="03000500000000000000" pitchFamily="66" charset="0"/>
                <a:cs typeface="Mongolian Baiti" panose="03000500000000000000" pitchFamily="66" charset="0"/>
              </a:rPr>
              <a:t>The focus of this course is on: </a:t>
            </a:r>
            <a:endParaRPr lang="en-GB" sz="2400" b="1" dirty="0">
              <a:solidFill>
                <a:srgbClr val="090D58"/>
              </a:solidFill>
              <a:effectLst/>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school dog handling</a:t>
            </a:r>
            <a:endParaRPr lang="en-GB" sz="2400" dirty="0">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school dog training skills</a:t>
            </a:r>
            <a:endParaRPr lang="en-GB" sz="2400" dirty="0">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dog body language </a:t>
            </a:r>
            <a:endParaRPr lang="en-GB" sz="2400" dirty="0">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dog law and legislation</a:t>
            </a:r>
            <a:endParaRPr lang="en-GB" sz="2400" dirty="0">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canine first aid</a:t>
            </a:r>
            <a:endParaRPr lang="en-GB" sz="2400" dirty="0">
              <a:latin typeface="Mongolian Baiti" panose="03000500000000000000" pitchFamily="66" charset="0"/>
              <a:cs typeface="Mongolian Baiti" panose="03000500000000000000" pitchFamily="66" charset="0"/>
            </a:endParaRPr>
          </a:p>
          <a:p>
            <a:pPr>
              <a:buFont typeface="Arial" panose="020B0604020202020204" pitchFamily="34" charset="0"/>
              <a:buChar char="•"/>
            </a:pPr>
            <a:r>
              <a:rPr lang="en-GB" sz="2400" i="0" dirty="0">
                <a:solidFill>
                  <a:srgbClr val="090D58"/>
                </a:solidFill>
                <a:effectLst/>
                <a:latin typeface="Mongolian Baiti" panose="03000500000000000000" pitchFamily="66" charset="0"/>
                <a:cs typeface="Mongolian Baiti" panose="03000500000000000000" pitchFamily="66" charset="0"/>
              </a:rPr>
              <a:t>intervention techniques and strategies</a:t>
            </a:r>
          </a:p>
          <a:p>
            <a:pPr>
              <a:buFont typeface="Arial" panose="020B0604020202020204" pitchFamily="34" charset="0"/>
              <a:buChar char="•"/>
            </a:pPr>
            <a:endParaRPr lang="en-GB" sz="2400" dirty="0">
              <a:latin typeface="Mongolian Baiti" panose="03000500000000000000" pitchFamily="66" charset="0"/>
              <a:cs typeface="Mongolian Baiti" panose="03000500000000000000" pitchFamily="66" charset="0"/>
            </a:endParaRPr>
          </a:p>
          <a:p>
            <a:r>
              <a:rPr lang="en-GB" sz="2400" b="1" i="0" dirty="0">
                <a:solidFill>
                  <a:srgbClr val="090D58"/>
                </a:solidFill>
                <a:effectLst/>
                <a:latin typeface="Mongolian Baiti" panose="03000500000000000000" pitchFamily="66" charset="0"/>
                <a:cs typeface="Mongolian Baiti" panose="03000500000000000000" pitchFamily="66" charset="0"/>
              </a:rPr>
              <a:t>We will be assessed on our theory understanding and </a:t>
            </a:r>
            <a:endParaRPr lang="en-GB" sz="2400" b="1" dirty="0">
              <a:solidFill>
                <a:srgbClr val="090D58"/>
              </a:solidFill>
              <a:effectLst/>
              <a:latin typeface="Mongolian Baiti" panose="03000500000000000000" pitchFamily="66" charset="0"/>
              <a:cs typeface="Mongolian Baiti" panose="03000500000000000000" pitchFamily="66" charset="0"/>
            </a:endParaRPr>
          </a:p>
          <a:p>
            <a:r>
              <a:rPr lang="en-GB" sz="2400" b="1" i="0" dirty="0">
                <a:solidFill>
                  <a:srgbClr val="090D58"/>
                </a:solidFill>
                <a:effectLst/>
                <a:latin typeface="Mongolian Baiti" panose="03000500000000000000" pitchFamily="66" charset="0"/>
                <a:cs typeface="Mongolian Baiti" panose="03000500000000000000" pitchFamily="66" charset="0"/>
              </a:rPr>
              <a:t>complete an in-person practical assessment. This enables PAWS to check our understanding of AAE, law and dog communication skills. As well as observe the handling skills and welfare of the dog. </a:t>
            </a:r>
            <a:endParaRPr lang="en-GB" sz="2400" b="1" dirty="0">
              <a:solidFill>
                <a:srgbClr val="090D58"/>
              </a:solidFill>
              <a:effectLst/>
              <a:latin typeface="Mongolian Baiti" panose="03000500000000000000" pitchFamily="66" charset="0"/>
              <a:cs typeface="Mongolian Baiti" panose="03000500000000000000" pitchFamily="66" charset="0"/>
            </a:endParaRPr>
          </a:p>
          <a:p>
            <a:endParaRPr lang="en-GB" dirty="0"/>
          </a:p>
        </p:txBody>
      </p:sp>
    </p:spTree>
    <p:extLst>
      <p:ext uri="{BB962C8B-B14F-4D97-AF65-F5344CB8AC3E}">
        <p14:creationId xmlns:p14="http://schemas.microsoft.com/office/powerpoint/2010/main" val="425638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4CD8-E0D3-766D-2196-ECD1268CB40B}"/>
              </a:ext>
            </a:extLst>
          </p:cNvPr>
          <p:cNvSpPr>
            <a:spLocks noGrp="1"/>
          </p:cNvSpPr>
          <p:nvPr>
            <p:ph type="title"/>
          </p:nvPr>
        </p:nvSpPr>
        <p:spPr/>
        <p:txBody>
          <a:bodyPr/>
          <a:lstStyle/>
          <a:p>
            <a:endParaRPr lang="en-GB"/>
          </a:p>
        </p:txBody>
      </p:sp>
      <p:pic>
        <p:nvPicPr>
          <p:cNvPr id="5" name="Content Placeholder 4" descr="A blue and white circle&#10;&#10;Description automatically generated">
            <a:extLst>
              <a:ext uri="{FF2B5EF4-FFF2-40B4-BE49-F238E27FC236}">
                <a16:creationId xmlns:a16="http://schemas.microsoft.com/office/drawing/2014/main" id="{A0BD3097-EF17-2402-96C1-DB3747E865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88501D91-13E4-1341-C7EF-612434A0C810}"/>
              </a:ext>
            </a:extLst>
          </p:cNvPr>
          <p:cNvSpPr txBox="1"/>
          <p:nvPr/>
        </p:nvSpPr>
        <p:spPr>
          <a:xfrm>
            <a:off x="2054028" y="1043872"/>
            <a:ext cx="8083943" cy="5109091"/>
          </a:xfrm>
          <a:prstGeom prst="rect">
            <a:avLst/>
          </a:prstGeom>
          <a:noFill/>
        </p:spPr>
        <p:txBody>
          <a:bodyPr wrap="square" rtlCol="0">
            <a:spAutoFit/>
          </a:bodyPr>
          <a:lstStyle/>
          <a:p>
            <a:pPr algn="ctr"/>
            <a:r>
              <a:rPr lang="en-GB" sz="2800" b="1" i="0" dirty="0">
                <a:solidFill>
                  <a:srgbClr val="090D58"/>
                </a:solidFill>
                <a:effectLst/>
                <a:latin typeface="Mongolian Baiti" panose="03000500000000000000" pitchFamily="66" charset="0"/>
                <a:cs typeface="Mongolian Baiti" panose="03000500000000000000" pitchFamily="66" charset="0"/>
              </a:rPr>
              <a:t>The PAWS Therapy &amp; Assistance Dog Training Team are always there to support those enrolled on the training programmes. </a:t>
            </a:r>
          </a:p>
          <a:p>
            <a:pPr algn="ctr"/>
            <a:endParaRPr lang="en-GB" sz="2800" dirty="0">
              <a:solidFill>
                <a:srgbClr val="090D58"/>
              </a:solidFill>
              <a:effectLst/>
              <a:latin typeface="Mongolian Baiti" panose="03000500000000000000" pitchFamily="66" charset="0"/>
              <a:cs typeface="Mongolian Baiti" panose="03000500000000000000" pitchFamily="66" charset="0"/>
            </a:endParaRPr>
          </a:p>
          <a:p>
            <a:pPr algn="ctr"/>
            <a:r>
              <a:rPr lang="en-GB" sz="2800" b="1" i="0" dirty="0">
                <a:solidFill>
                  <a:srgbClr val="090D58"/>
                </a:solidFill>
                <a:effectLst/>
                <a:latin typeface="Mongolian Baiti" panose="03000500000000000000" pitchFamily="66" charset="0"/>
                <a:cs typeface="Mongolian Baiti" panose="03000500000000000000" pitchFamily="66" charset="0"/>
              </a:rPr>
              <a:t>We have access to join weekly live supervisions and if we ever have any questions then we can ask in the Facebook group or email.</a:t>
            </a:r>
          </a:p>
          <a:p>
            <a:pPr algn="ctr"/>
            <a:endParaRPr lang="en-GB" sz="2800" dirty="0">
              <a:solidFill>
                <a:srgbClr val="090D58"/>
              </a:solidFill>
              <a:effectLst/>
              <a:latin typeface="Mongolian Baiti" panose="03000500000000000000" pitchFamily="66" charset="0"/>
              <a:cs typeface="Mongolian Baiti" panose="03000500000000000000" pitchFamily="66" charset="0"/>
            </a:endParaRPr>
          </a:p>
          <a:p>
            <a:pPr algn="ctr"/>
            <a:r>
              <a:rPr lang="en-GB" sz="2800" b="1" i="0" dirty="0">
                <a:solidFill>
                  <a:srgbClr val="090D58"/>
                </a:solidFill>
                <a:effectLst/>
                <a:latin typeface="Mongolian Baiti" panose="03000500000000000000" pitchFamily="66" charset="0"/>
                <a:cs typeface="Mongolian Baiti" panose="03000500000000000000" pitchFamily="66" charset="0"/>
              </a:rPr>
              <a:t>The PAWS Facebook group is a great community of like-minded people who are all going through the same thing as us! </a:t>
            </a:r>
            <a:endParaRPr lang="en-GB" sz="2800" dirty="0">
              <a:solidFill>
                <a:srgbClr val="090D58"/>
              </a:solidFill>
              <a:effectLst/>
              <a:latin typeface="Mongolian Baiti" panose="03000500000000000000" pitchFamily="66" charset="0"/>
              <a:cs typeface="Mongolian Baiti" panose="03000500000000000000" pitchFamily="66" charset="0"/>
            </a:endParaRPr>
          </a:p>
          <a:p>
            <a:endParaRPr lang="en-GB" dirty="0"/>
          </a:p>
        </p:txBody>
      </p:sp>
    </p:spTree>
    <p:extLst>
      <p:ext uri="{BB962C8B-B14F-4D97-AF65-F5344CB8AC3E}">
        <p14:creationId xmlns:p14="http://schemas.microsoft.com/office/powerpoint/2010/main" val="1345486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4B614654467943B107503A0895086B" ma:contentTypeVersion="15" ma:contentTypeDescription="Create a new document." ma:contentTypeScope="" ma:versionID="40389ac3e52ef523fcad3c7849ece993">
  <xsd:schema xmlns:xsd="http://www.w3.org/2001/XMLSchema" xmlns:xs="http://www.w3.org/2001/XMLSchema" xmlns:p="http://schemas.microsoft.com/office/2006/metadata/properties" xmlns:ns2="09170d99-97d2-4e6c-abe4-4c39586309b6" xmlns:ns3="46257f03-e062-4771-b54b-e8b9a34f1d98" targetNamespace="http://schemas.microsoft.com/office/2006/metadata/properties" ma:root="true" ma:fieldsID="280caadd93c8b2ccb7c346ca343566a7" ns2:_="" ns3:_="">
    <xsd:import namespace="09170d99-97d2-4e6c-abe4-4c39586309b6"/>
    <xsd:import namespace="46257f03-e062-4771-b54b-e8b9a34f1d9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170d99-97d2-4e6c-abe4-4c3958630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c7a1666-af6e-41e8-a1ce-1334bb53731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257f03-e062-4771-b54b-e8b9a34f1d9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17233f6-1715-4ef9-abe0-bc16732e7a68}" ma:internalName="TaxCatchAll" ma:showField="CatchAllData" ma:web="46257f03-e062-4771-b54b-e8b9a34f1d9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170d99-97d2-4e6c-abe4-4c39586309b6">
      <Terms xmlns="http://schemas.microsoft.com/office/infopath/2007/PartnerControls"/>
    </lcf76f155ced4ddcb4097134ff3c332f>
    <TaxCatchAll xmlns="46257f03-e062-4771-b54b-e8b9a34f1d98" xsi:nil="true"/>
  </documentManagement>
</p:properties>
</file>

<file path=customXml/itemProps1.xml><?xml version="1.0" encoding="utf-8"?>
<ds:datastoreItem xmlns:ds="http://schemas.openxmlformats.org/officeDocument/2006/customXml" ds:itemID="{02BCCBCB-40D1-4FF8-B293-9C659930117C}"/>
</file>

<file path=customXml/itemProps2.xml><?xml version="1.0" encoding="utf-8"?>
<ds:datastoreItem xmlns:ds="http://schemas.openxmlformats.org/officeDocument/2006/customXml" ds:itemID="{7CF10FE3-2AAD-4917-ADE8-3E43CAD70F88}"/>
</file>

<file path=customXml/itemProps3.xml><?xml version="1.0" encoding="utf-8"?>
<ds:datastoreItem xmlns:ds="http://schemas.openxmlformats.org/officeDocument/2006/customXml" ds:itemID="{68512948-3DEF-42B9-94F5-823AE1AEB309}"/>
</file>

<file path=docProps/app.xml><?xml version="1.0" encoding="utf-8"?>
<Properties xmlns="http://schemas.openxmlformats.org/officeDocument/2006/extended-properties" xmlns:vt="http://schemas.openxmlformats.org/officeDocument/2006/docPropsVTypes">
  <TotalTime>1118</TotalTime>
  <Words>333</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Mongolian Baiti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Katrya Jantawong</dc:creator>
  <cp:lastModifiedBy>Katrya Jantawong</cp:lastModifiedBy>
  <cp:revision>1</cp:revision>
  <dcterms:created xsi:type="dcterms:W3CDTF">2024-04-01T17:30:25Z</dcterms:created>
  <dcterms:modified xsi:type="dcterms:W3CDTF">2024-04-02T12:08:53Z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0x010100104B614654467943B107503A0895086B</vt:lpwstr>
  </property>
</Properties>
</file>